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73" r:id="rId11"/>
    <p:sldId id="265" r:id="rId12"/>
    <p:sldId id="266" r:id="rId13"/>
    <p:sldId id="267" r:id="rId14"/>
    <p:sldId id="268" r:id="rId15"/>
    <p:sldId id="269" r:id="rId16"/>
    <p:sldId id="270" r:id="rId17"/>
    <p:sldId id="272" r:id="rId18"/>
    <p:sldId id="271" r:id="rId19"/>
  </p:sldIdLst>
  <p:sldSz cx="12192000" cy="6858000"/>
  <p:notesSz cx="6858000" cy="9144000"/>
  <p:embeddedFontLst>
    <p:embeddedFont>
      <p:font typeface="Arial Narrow" panose="020B060602020203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Garamond" panose="020204040303010108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hPssUGPPz87DnxVl1vZ4pXArWgm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08"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592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7724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18"/>
          <p:cNvGrpSpPr/>
          <p:nvPr/>
        </p:nvGrpSpPr>
        <p:grpSpPr>
          <a:xfrm>
            <a:off x="-16934" y="0"/>
            <a:ext cx="12231160" cy="6856214"/>
            <a:chOff x="-16934" y="0"/>
            <a:chExt cx="12231160" cy="6856214"/>
          </a:xfrm>
        </p:grpSpPr>
        <p:pic>
          <p:nvPicPr>
            <p:cNvPr id="18" name="Google Shape;18;p18"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18"/>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18"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18"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18"/>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8"/>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4" name="Google Shape;24;p18"/>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18"/>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27"/>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7"/>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8" name="Google Shape;88;p27"/>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9" name="Google Shape;89;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28"/>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5" name="Google Shape;95;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28"/>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29"/>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9"/>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2" name="Google Shape;102;p29"/>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3" name="Google Shape;103;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29"/>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07" name="Google Shape;107;p29"/>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08" name="Google Shape;108;p29"/>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0"/>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0"/>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2" name="Google Shape;112;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1"/>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1"/>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8" name="Google Shape;118;p31"/>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9" name="Google Shape;119;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31"/>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23" name="Google Shape;123;p31"/>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24" name="Google Shape;124;p31"/>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32"/>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2"/>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8" name="Google Shape;128;p32"/>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9" name="Google Shape;129;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2" name="Google Shape;132;p32"/>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3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3"/>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9" name="Google Shape;139;p3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34"/>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4"/>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3" name="Google Shape;143;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6" name="Google Shape;146;p34"/>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1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1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2" name="Google Shape;32;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38" name="Google Shape;38;p2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20"/>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cxnSp>
        <p:nvCxnSpPr>
          <p:cNvPr id="43" name="Google Shape;43;p2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4" name="Google Shape;44;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1"/>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6" name="Google Shape;46;p21"/>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7" name="Google Shape;47;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3" name="Google Shape;53;p22"/>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4" name="Google Shape;54;p22"/>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5" name="Google Shape;55;p22"/>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6" name="Google Shape;56;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22"/>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5" name="Google Shape;65;p2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3" name="Google Shape;73;p25"/>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4" name="Google Shape;74;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25"/>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1" name="Google Shape;81;p26"/>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2" name="Google Shape;82;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7"/>
          <p:cNvGrpSpPr/>
          <p:nvPr/>
        </p:nvGrpSpPr>
        <p:grpSpPr>
          <a:xfrm>
            <a:off x="-15736" y="0"/>
            <a:ext cx="12229962" cy="6856214"/>
            <a:chOff x="-15736" y="0"/>
            <a:chExt cx="12229962" cy="6856214"/>
          </a:xfrm>
        </p:grpSpPr>
        <p:pic>
          <p:nvPicPr>
            <p:cNvPr id="7" name="Google Shape;7;p17"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17"/>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7"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17"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1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1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1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idewateratc.com/Activity-Leadership-Gui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hikemaster@tidewateratc.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webmaster@tidewateratc.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dcr.virginia.gov/state-parks/first-landing" TargetMode="External"/><Relationship Id="rId13" Type="http://schemas.openxmlformats.org/officeDocument/2006/relationships/hyperlink" Target="https://www.cityofchesapeake.net/Page2123.aspx" TargetMode="External"/><Relationship Id="rId3" Type="http://schemas.openxmlformats.org/officeDocument/2006/relationships/hyperlink" Target="https://www.nps.gov/fomr/index.htm" TargetMode="External"/><Relationship Id="rId7" Type="http://schemas.openxmlformats.org/officeDocument/2006/relationships/hyperlink" Target="https://www.hampton.gov/142/Sandy-Bottom-Nature-Park" TargetMode="External"/><Relationship Id="rId12" Type="http://schemas.openxmlformats.org/officeDocument/2006/relationships/hyperlink" Target="https://www.fws.gov/refuge/great-dismal-swam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gloucesterva.info/497/Beaverdam-Park" TargetMode="External"/><Relationship Id="rId11" Type="http://schemas.openxmlformats.org/officeDocument/2006/relationships/hyperlink" Target="https://www.marinersmuseum.org/park-and-trail/" TargetMode="External"/><Relationship Id="rId5" Type="http://schemas.openxmlformats.org/officeDocument/2006/relationships/hyperlink" Target="https://www.windsorcastlepark.com/" TargetMode="External"/><Relationship Id="rId15" Type="http://schemas.openxmlformats.org/officeDocument/2006/relationships/hyperlink" Target="https://www.signupgenius.com/go/10C0F45A5AE29A1F5C61-tatc1" TargetMode="External"/><Relationship Id="rId10" Type="http://schemas.openxmlformats.org/officeDocument/2006/relationships/hyperlink" Target="https://www.dcr.virginia.gov/state-parks/york-river" TargetMode="External"/><Relationship Id="rId4" Type="http://schemas.openxmlformats.org/officeDocument/2006/relationships/hyperlink" Target="https://norfolkbotanicalgarden.org/" TargetMode="External"/><Relationship Id="rId9" Type="http://schemas.openxmlformats.org/officeDocument/2006/relationships/hyperlink" Target="https://www.yorkcounty.gov/1816/New-Quarter-Park" TargetMode="External"/><Relationship Id="rId14" Type="http://schemas.openxmlformats.org/officeDocument/2006/relationships/hyperlink" Target="https://www.fws.gov/refuge/back-ba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idewateratc.com/Activity-Leadership-Guid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tidewateratc.com/Leave-No-Trace-(LNT)-Booklet" TargetMode="External"/><Relationship Id="rId5" Type="http://schemas.openxmlformats.org/officeDocument/2006/relationships/hyperlink" Target="https://tidewateratc.com/Activity-Sign-Up-Information" TargetMode="External"/><Relationship Id="rId4" Type="http://schemas.openxmlformats.org/officeDocument/2006/relationships/hyperlink" Target="https://tidewateratc.com/Activity-Sign-Up-For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5400"/>
              <a:buFont typeface="Garamond"/>
              <a:buNone/>
            </a:pPr>
            <a:r>
              <a:rPr lang="en-US"/>
              <a:t>Leading </a:t>
            </a:r>
            <a:r>
              <a:rPr lang="en-US" u="sng"/>
              <a:t>Local</a:t>
            </a:r>
            <a:r>
              <a:rPr lang="en-US"/>
              <a:t> TATC Activities</a:t>
            </a:r>
            <a:endParaRPr/>
          </a:p>
        </p:txBody>
      </p:sp>
      <p:sp>
        <p:nvSpPr>
          <p:cNvPr id="152" name="Google Shape;152;p1"/>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fontScale="92500"/>
          </a:bodyPr>
          <a:lstStyle/>
          <a:p>
            <a:pPr marL="0" lvl="0" indent="0" algn="ctr" rtl="0">
              <a:spcBef>
                <a:spcPts val="0"/>
              </a:spcBef>
              <a:spcAft>
                <a:spcPts val="0"/>
              </a:spcAft>
              <a:buSzPct val="115000"/>
              <a:buNone/>
            </a:pPr>
            <a:r>
              <a:rPr lang="en-US"/>
              <a:t>The majority of this presentation was taken from the authoritative guide developed by Bill Rogers and available on our web site </a:t>
            </a:r>
            <a:endParaRPr/>
          </a:p>
          <a:p>
            <a:pPr marL="0" lvl="0" indent="0" algn="ctr" rtl="0">
              <a:spcBef>
                <a:spcPts val="988"/>
              </a:spcBef>
              <a:spcAft>
                <a:spcPts val="0"/>
              </a:spcAft>
              <a:buSzPct val="115000"/>
              <a:buNone/>
            </a:pPr>
            <a:r>
              <a:rPr lang="en-US" u="sng">
                <a:solidFill>
                  <a:schemeClr val="hlink"/>
                </a:solidFill>
                <a:hlinkClick r:id="rId3"/>
              </a:rPr>
              <a:t>https://tidewateratc.com/Activity-Leadership-Guide</a:t>
            </a:r>
            <a:endParaRPr/>
          </a:p>
          <a:p>
            <a:pPr marL="0" lvl="0" indent="0" algn="ctr" rtl="0">
              <a:spcBef>
                <a:spcPts val="988"/>
              </a:spcBef>
              <a:spcAft>
                <a:spcPts val="0"/>
              </a:spcAft>
              <a:buSzPct val="1150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dirty="0"/>
              <a:t>B. How to get the word out (cont.)</a:t>
            </a:r>
            <a:endParaRPr dirty="0"/>
          </a:p>
        </p:txBody>
      </p:sp>
      <p:sp>
        <p:nvSpPr>
          <p:cNvPr id="200" name="Google Shape;200;p9"/>
          <p:cNvSpPr txBox="1">
            <a:spLocks noGrp="1"/>
          </p:cNvSpPr>
          <p:nvPr>
            <p:ph type="body" idx="1"/>
          </p:nvPr>
        </p:nvSpPr>
        <p:spPr>
          <a:xfrm>
            <a:off x="1295402" y="2438399"/>
            <a:ext cx="9601196" cy="4054475"/>
          </a:xfrm>
          <a:prstGeom prst="rect">
            <a:avLst/>
          </a:prstGeom>
          <a:noFill/>
          <a:ln>
            <a:noFill/>
          </a:ln>
        </p:spPr>
        <p:txBody>
          <a:bodyPr spcFirstLastPara="1" wrap="square" lIns="91425" tIns="45700" rIns="91425" bIns="45700" anchor="t" anchorCtr="0">
            <a:normAutofit lnSpcReduction="10000"/>
          </a:bodyPr>
          <a:lstStyle/>
          <a:p>
            <a:pPr marL="0" marR="0" algn="l">
              <a:spcBef>
                <a:spcPts val="0"/>
              </a:spcBef>
              <a:spcAft>
                <a:spcPts val="800"/>
              </a:spcAft>
            </a:pPr>
            <a:r>
              <a:rPr lang="en-US" sz="2000" dirty="0"/>
              <a:t>Once you have signed up to lead an event. Send the TATC Hike Master and TATC Webmaster </a:t>
            </a:r>
            <a:r>
              <a:rPr lang="en-US" sz="1800" b="0" i="0" dirty="0">
                <a:solidFill>
                  <a:srgbClr val="222222"/>
                </a:solidFill>
                <a:effectLst/>
                <a:latin typeface="Calibri" panose="020F0502020204030204" pitchFamily="34" charset="0"/>
              </a:rPr>
              <a:t>(</a:t>
            </a:r>
            <a:r>
              <a:rPr lang="en-US" sz="1800" b="0" i="0" dirty="0">
                <a:solidFill>
                  <a:srgbClr val="0563C1"/>
                </a:solidFill>
                <a:effectLst/>
                <a:latin typeface="Calibri" panose="020F0502020204030204" pitchFamily="34" charset="0"/>
                <a:hlinkClick r:id="rId3"/>
              </a:rPr>
              <a:t>hikemaster@tidewateratc.com</a:t>
            </a:r>
            <a:r>
              <a:rPr lang="en-US" sz="1800" b="0" i="0" dirty="0">
                <a:solidFill>
                  <a:srgbClr val="222222"/>
                </a:solidFill>
                <a:effectLst/>
                <a:latin typeface="Calibri" panose="020F0502020204030204" pitchFamily="34" charset="0"/>
              </a:rPr>
              <a:t> </a:t>
            </a:r>
            <a:r>
              <a:rPr lang="en-US" sz="2000" dirty="0"/>
              <a:t>&amp;</a:t>
            </a:r>
            <a:r>
              <a:rPr lang="en-US" sz="1800" b="0" i="0" dirty="0">
                <a:solidFill>
                  <a:srgbClr val="222222"/>
                </a:solidFill>
                <a:effectLst/>
                <a:latin typeface="Calibri" panose="020F0502020204030204" pitchFamily="34" charset="0"/>
              </a:rPr>
              <a:t> </a:t>
            </a:r>
            <a:r>
              <a:rPr lang="en-US" sz="1800" b="0" i="0" dirty="0">
                <a:solidFill>
                  <a:srgbClr val="0563C1"/>
                </a:solidFill>
                <a:effectLst/>
                <a:latin typeface="Calibri" panose="020F0502020204030204" pitchFamily="34" charset="0"/>
                <a:hlinkClick r:id="rId4"/>
              </a:rPr>
              <a:t>webmaster@tidewateratc.com</a:t>
            </a:r>
            <a:r>
              <a:rPr lang="en-US" sz="1800" b="0" i="0" dirty="0">
                <a:solidFill>
                  <a:srgbClr val="222222"/>
                </a:solidFill>
                <a:effectLst/>
                <a:latin typeface="Calibri" panose="020F0502020204030204" pitchFamily="34" charset="0"/>
              </a:rPr>
              <a:t>) </a:t>
            </a:r>
            <a:r>
              <a:rPr lang="en-US" sz="2000" dirty="0"/>
              <a:t>an email with the following information:</a:t>
            </a:r>
          </a:p>
          <a:p>
            <a:pPr marL="742950" lvl="1" indent="-285750">
              <a:lnSpc>
                <a:spcPct val="70000"/>
              </a:lnSpc>
              <a:buSzPts val="2300"/>
            </a:pPr>
            <a:r>
              <a:rPr lang="en-US" sz="1800" dirty="0"/>
              <a:t>Event Title</a:t>
            </a:r>
          </a:p>
          <a:p>
            <a:pPr marL="742950" lvl="1" indent="-285750">
              <a:lnSpc>
                <a:spcPct val="70000"/>
              </a:lnSpc>
              <a:buSzPts val="2300"/>
            </a:pPr>
            <a:r>
              <a:rPr lang="en-US" sz="1800" dirty="0"/>
              <a:t>Date of the event</a:t>
            </a:r>
          </a:p>
          <a:p>
            <a:pPr marL="742950" lvl="1" indent="-285750">
              <a:lnSpc>
                <a:spcPct val="70000"/>
              </a:lnSpc>
              <a:buSzPts val="2300"/>
            </a:pPr>
            <a:r>
              <a:rPr lang="en-US" sz="1800" dirty="0"/>
              <a:t>Time(s) of the event</a:t>
            </a:r>
          </a:p>
          <a:p>
            <a:pPr marL="742950" lvl="1" indent="-285750">
              <a:lnSpc>
                <a:spcPct val="70000"/>
              </a:lnSpc>
              <a:buSzPts val="2300"/>
            </a:pPr>
            <a:r>
              <a:rPr lang="en-US" sz="1800" dirty="0"/>
              <a:t>The maximum number of participants that you want for the event</a:t>
            </a:r>
          </a:p>
          <a:p>
            <a:pPr marL="742950" lvl="1" indent="-285750">
              <a:lnSpc>
                <a:spcPct val="70000"/>
              </a:lnSpc>
              <a:buSzPts val="2300"/>
            </a:pPr>
            <a:r>
              <a:rPr lang="en-US" sz="1800" dirty="0"/>
              <a:t>Location to meet at the start of the event</a:t>
            </a:r>
          </a:p>
          <a:p>
            <a:pPr marL="742950" lvl="1" indent="-285750">
              <a:lnSpc>
                <a:spcPct val="70000"/>
              </a:lnSpc>
              <a:buSzPts val="2300"/>
            </a:pPr>
            <a:r>
              <a:rPr lang="en-US" sz="1800" dirty="0"/>
              <a:t>Description of the event (including distance, difficulty and equipment)</a:t>
            </a:r>
          </a:p>
          <a:p>
            <a:pPr marL="742950" lvl="1" indent="-285750">
              <a:lnSpc>
                <a:spcPct val="70000"/>
              </a:lnSpc>
              <a:buSzPts val="2300"/>
            </a:pPr>
            <a:r>
              <a:rPr lang="en-US" sz="1800" dirty="0"/>
              <a:t>Where you will be eating out after the event (If applicable)</a:t>
            </a:r>
          </a:p>
          <a:p>
            <a:pPr marL="742950" lvl="1" indent="-285750">
              <a:lnSpc>
                <a:spcPct val="70000"/>
              </a:lnSpc>
              <a:buSzPts val="2300"/>
            </a:pPr>
            <a:r>
              <a:rPr lang="en-US" sz="1800" dirty="0"/>
              <a:t>Any other information that you want to be published for the event</a:t>
            </a:r>
          </a:p>
          <a:p>
            <a:pPr marL="285750" indent="-285750">
              <a:spcBef>
                <a:spcPts val="1000"/>
              </a:spcBef>
              <a:buSzPts val="2300"/>
            </a:pPr>
            <a:r>
              <a:rPr lang="en-US" sz="2000" dirty="0"/>
              <a:t>The </a:t>
            </a:r>
            <a:r>
              <a:rPr lang="en-US" sz="2000" dirty="0" err="1"/>
              <a:t>Hikemaster</a:t>
            </a:r>
            <a:r>
              <a:rPr lang="en-US" sz="2000" dirty="0"/>
              <a:t> will use this information to make sure your event is listed in the club schedules, and the webmaster will set up a Sign-up Genius sign-up for your event and keep you notified of the status of the sign-ups.</a:t>
            </a:r>
          </a:p>
        </p:txBody>
      </p:sp>
    </p:spTree>
    <p:extLst>
      <p:ext uri="{BB962C8B-B14F-4D97-AF65-F5344CB8AC3E}">
        <p14:creationId xmlns:p14="http://schemas.microsoft.com/office/powerpoint/2010/main" val="3459369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a:t>C. If special skills or equipment are needed</a:t>
            </a:r>
            <a:br>
              <a:rPr lang="en-US"/>
            </a:br>
            <a:endParaRPr/>
          </a:p>
        </p:txBody>
      </p:sp>
      <p:sp>
        <p:nvSpPr>
          <p:cNvPr id="206" name="Google Shape;206;p1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For bike rides check you may want to discuss the type of bike (i.e. road vs hybrid vs mountain bikes) the person is planning on bringing and their comfort with the type of ride you are leading. Do they have a helmet (and are you requiring all rides to wear them).</a:t>
            </a:r>
            <a:endParaRPr/>
          </a:p>
          <a:p>
            <a:pPr marL="285750" lvl="0" indent="-285750" algn="l" rtl="0">
              <a:spcBef>
                <a:spcPts val="1080"/>
              </a:spcBef>
              <a:spcAft>
                <a:spcPts val="0"/>
              </a:spcAft>
              <a:buSzPts val="2760"/>
              <a:buChar char="•"/>
            </a:pPr>
            <a:r>
              <a:rPr lang="en-US"/>
              <a:t>For canoe/kayak trips, what type of craft to they have and is it appropriate for your trip? Do they have the appropriate safety equipment?  Can they swim?</a:t>
            </a:r>
            <a:endParaRPr/>
          </a:p>
          <a:p>
            <a:pPr marL="285750" lvl="0" indent="-110490" algn="l" rtl="0">
              <a:spcBef>
                <a:spcPts val="1080"/>
              </a:spcBef>
              <a:spcAft>
                <a:spcPts val="0"/>
              </a:spcAft>
              <a:buSzPts val="276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D. Running the event</a:t>
            </a:r>
            <a:endParaRPr/>
          </a:p>
        </p:txBody>
      </p:sp>
      <p:sp>
        <p:nvSpPr>
          <p:cNvPr id="212" name="Google Shape;212;p1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92500" lnSpcReduction="20000"/>
          </a:bodyPr>
          <a:lstStyle/>
          <a:p>
            <a:pPr marL="514350" lvl="0" indent="-514350" algn="l" rtl="0">
              <a:spcBef>
                <a:spcPts val="0"/>
              </a:spcBef>
              <a:spcAft>
                <a:spcPts val="0"/>
              </a:spcAft>
              <a:buSzPct val="115000"/>
              <a:buFont typeface="Garamond"/>
              <a:buAutoNum type="alphaLcParenR"/>
            </a:pPr>
            <a:r>
              <a:rPr lang="en-US" b="1" dirty="0"/>
              <a:t>At the Meeting Place (which </a:t>
            </a:r>
            <a:r>
              <a:rPr lang="en-US" b="1" u="sng" dirty="0"/>
              <a:t>might</a:t>
            </a:r>
            <a:r>
              <a:rPr lang="en-US" b="1" dirty="0"/>
              <a:t> not be the activity location)</a:t>
            </a:r>
            <a:endParaRPr dirty="0"/>
          </a:p>
          <a:p>
            <a:pPr marL="742950" lvl="1" indent="-285750" algn="l" rtl="0">
              <a:spcBef>
                <a:spcPts val="970"/>
              </a:spcBef>
              <a:spcAft>
                <a:spcPts val="0"/>
              </a:spcAft>
              <a:buSzPct val="115000"/>
              <a:buChar char="•"/>
            </a:pPr>
            <a:r>
              <a:rPr lang="en-US" dirty="0"/>
              <a:t>Check who has shown up against who signed up</a:t>
            </a:r>
            <a:endParaRPr dirty="0"/>
          </a:p>
          <a:p>
            <a:pPr marL="742950" lvl="1" indent="-285750" algn="l" rtl="0">
              <a:spcBef>
                <a:spcPts val="970"/>
              </a:spcBef>
              <a:spcAft>
                <a:spcPts val="0"/>
              </a:spcAft>
              <a:buSzPct val="115000"/>
              <a:buChar char="•"/>
            </a:pPr>
            <a:r>
              <a:rPr lang="en-US" dirty="0"/>
              <a:t>Get folks to sign-in and provide emergency contacts</a:t>
            </a:r>
            <a:endParaRPr dirty="0"/>
          </a:p>
          <a:p>
            <a:pPr marL="742950" lvl="1" indent="-285750" algn="l" rtl="0">
              <a:spcBef>
                <a:spcPts val="970"/>
              </a:spcBef>
              <a:spcAft>
                <a:spcPts val="0"/>
              </a:spcAft>
              <a:buSzPct val="115000"/>
              <a:buChar char="•"/>
            </a:pPr>
            <a:r>
              <a:rPr lang="en-US" dirty="0"/>
              <a:t>Be doing a visual check on peoples preparedness</a:t>
            </a:r>
            <a:endParaRPr dirty="0"/>
          </a:p>
          <a:p>
            <a:pPr marL="742950" lvl="1" indent="-285750" algn="l" rtl="0">
              <a:spcBef>
                <a:spcPts val="970"/>
              </a:spcBef>
              <a:spcAft>
                <a:spcPts val="0"/>
              </a:spcAft>
              <a:buSzPct val="115000"/>
              <a:buChar char="•"/>
            </a:pPr>
            <a:r>
              <a:rPr lang="en-US" dirty="0"/>
              <a:t>Discuss safety and expected weather</a:t>
            </a:r>
            <a:endParaRPr dirty="0"/>
          </a:p>
          <a:p>
            <a:pPr marL="742950" lvl="1" indent="-285750" algn="l" rtl="0">
              <a:spcBef>
                <a:spcPts val="970"/>
              </a:spcBef>
              <a:spcAft>
                <a:spcPts val="0"/>
              </a:spcAft>
              <a:buSzPct val="115000"/>
              <a:buChar char="•"/>
            </a:pPr>
            <a:r>
              <a:rPr lang="en-US" dirty="0"/>
              <a:t>Give a high level outline of the days events/timeline</a:t>
            </a:r>
            <a:endParaRPr dirty="0"/>
          </a:p>
          <a:p>
            <a:pPr marL="742950" lvl="1" indent="-285750" algn="l" rtl="0">
              <a:spcBef>
                <a:spcPts val="970"/>
              </a:spcBef>
              <a:spcAft>
                <a:spcPts val="0"/>
              </a:spcAft>
              <a:buSzPct val="115000"/>
              <a:buChar char="•"/>
            </a:pPr>
            <a:r>
              <a:rPr lang="en-US" dirty="0"/>
              <a:t>Match drivers with those needing rides</a:t>
            </a:r>
            <a:endParaRPr dirty="0"/>
          </a:p>
          <a:p>
            <a:pPr marL="1200150" lvl="2" indent="-285750" algn="l" rtl="0">
              <a:spcBef>
                <a:spcPts val="933"/>
              </a:spcBef>
              <a:spcAft>
                <a:spcPts val="0"/>
              </a:spcAft>
              <a:buSzPct val="115000"/>
              <a:buChar char="•"/>
            </a:pPr>
            <a:r>
              <a:rPr lang="en-US" dirty="0"/>
              <a:t>Make sure drivers know where they are going</a:t>
            </a:r>
            <a:endParaRPr dirty="0"/>
          </a:p>
          <a:p>
            <a:pPr marL="1200150" lvl="2" indent="-285750" algn="l" rtl="0">
              <a:spcBef>
                <a:spcPts val="933"/>
              </a:spcBef>
              <a:spcAft>
                <a:spcPts val="0"/>
              </a:spcAft>
              <a:buSzPct val="115000"/>
              <a:buChar char="•"/>
            </a:pPr>
            <a:r>
              <a:rPr lang="en-US" dirty="0"/>
              <a:t>Get cell phone numbers of drivers or POC in each vehicle</a:t>
            </a:r>
            <a:endParaRPr dirty="0"/>
          </a:p>
          <a:p>
            <a:pPr marL="742950" lvl="1" indent="-150653" algn="l" rtl="0">
              <a:spcBef>
                <a:spcPts val="970"/>
              </a:spcBef>
              <a:spcAft>
                <a:spcPts val="0"/>
              </a:spcAft>
              <a:buSzPct val="1150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dirty="0"/>
              <a:t>D. Running the event (cont.)</a:t>
            </a:r>
            <a:endParaRPr dirty="0"/>
          </a:p>
        </p:txBody>
      </p:sp>
      <p:sp>
        <p:nvSpPr>
          <p:cNvPr id="218" name="Google Shape;218;p1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92500"/>
          </a:bodyPr>
          <a:lstStyle/>
          <a:p>
            <a:pPr marL="514350" lvl="0" indent="-514350" algn="l" rtl="0">
              <a:spcBef>
                <a:spcPts val="0"/>
              </a:spcBef>
              <a:spcAft>
                <a:spcPts val="0"/>
              </a:spcAft>
              <a:buSzPct val="115000"/>
              <a:buFont typeface="Garamond"/>
              <a:buAutoNum type="alphaLcParenR" startAt="2"/>
            </a:pPr>
            <a:r>
              <a:rPr lang="en-US" b="1"/>
              <a:t>At the Starting Point</a:t>
            </a:r>
            <a:endParaRPr/>
          </a:p>
          <a:p>
            <a:pPr marL="742950" lvl="1" indent="-285750" algn="l" rtl="0">
              <a:spcBef>
                <a:spcPts val="970"/>
              </a:spcBef>
              <a:spcAft>
                <a:spcPts val="0"/>
              </a:spcAft>
              <a:buSzPct val="115000"/>
              <a:buChar char="•"/>
            </a:pPr>
            <a:r>
              <a:rPr lang="en-US"/>
              <a:t>Re-check and account for all participants</a:t>
            </a:r>
            <a:endParaRPr/>
          </a:p>
          <a:p>
            <a:pPr marL="742950" lvl="1" indent="-285750" algn="l" rtl="0">
              <a:spcBef>
                <a:spcPts val="970"/>
              </a:spcBef>
              <a:spcAft>
                <a:spcPts val="0"/>
              </a:spcAft>
              <a:buSzPct val="115000"/>
              <a:buChar char="•"/>
            </a:pPr>
            <a:r>
              <a:rPr lang="en-US"/>
              <a:t>If not done before, have them introduce themselves</a:t>
            </a:r>
            <a:endParaRPr/>
          </a:p>
          <a:p>
            <a:pPr marL="742950" lvl="1" indent="-285750" algn="l" rtl="0">
              <a:spcBef>
                <a:spcPts val="970"/>
              </a:spcBef>
              <a:spcAft>
                <a:spcPts val="0"/>
              </a:spcAft>
              <a:buSzPct val="115000"/>
              <a:buChar char="•"/>
            </a:pPr>
            <a:r>
              <a:rPr lang="en-US"/>
              <a:t>Discuss how often the group will stop and re-assemble</a:t>
            </a:r>
            <a:endParaRPr/>
          </a:p>
          <a:p>
            <a:pPr marL="742950" lvl="1" indent="-285750" algn="l" rtl="0">
              <a:spcBef>
                <a:spcPts val="970"/>
              </a:spcBef>
              <a:spcAft>
                <a:spcPts val="0"/>
              </a:spcAft>
              <a:buSzPct val="115000"/>
              <a:buChar char="•"/>
            </a:pPr>
            <a:r>
              <a:rPr lang="en-US"/>
              <a:t>Discuss Leave No Trace as it would apply to the activity</a:t>
            </a:r>
            <a:endParaRPr/>
          </a:p>
          <a:p>
            <a:pPr marL="742950" lvl="1" indent="-285750" algn="l" rtl="0">
              <a:spcBef>
                <a:spcPts val="970"/>
              </a:spcBef>
              <a:spcAft>
                <a:spcPts val="0"/>
              </a:spcAft>
              <a:buSzPct val="115000"/>
              <a:buChar char="•"/>
            </a:pPr>
            <a:r>
              <a:rPr lang="en-US"/>
              <a:t>Establish a “sweep”</a:t>
            </a:r>
            <a:endParaRPr/>
          </a:p>
          <a:p>
            <a:pPr marL="1200150" lvl="2" indent="-285750" algn="l" rtl="0">
              <a:spcBef>
                <a:spcPts val="933"/>
              </a:spcBef>
              <a:spcAft>
                <a:spcPts val="0"/>
              </a:spcAft>
              <a:buSzPct val="115000"/>
              <a:buChar char="•"/>
            </a:pPr>
            <a:r>
              <a:rPr lang="en-US"/>
              <a:t>If in cell range, exchange phone numbers with the sweep</a:t>
            </a:r>
            <a:endParaRPr/>
          </a:p>
          <a:p>
            <a:pPr marL="1200150" lvl="2" indent="-285750" algn="l" rtl="0">
              <a:spcBef>
                <a:spcPts val="933"/>
              </a:spcBef>
              <a:spcAft>
                <a:spcPts val="0"/>
              </a:spcAft>
              <a:buSzPct val="115000"/>
              <a:buChar char="•"/>
            </a:pPr>
            <a:r>
              <a:rPr lang="en-US"/>
              <a:t>If not in cell range, consider having made in-advance arrangements to have TATC Garmin Mini’s</a:t>
            </a:r>
            <a:endParaRPr/>
          </a:p>
          <a:p>
            <a:pPr marL="742950" lvl="1" indent="-150653" algn="l" rtl="0">
              <a:spcBef>
                <a:spcPts val="970"/>
              </a:spcBef>
              <a:spcAft>
                <a:spcPts val="0"/>
              </a:spcAft>
              <a:buSzPct val="1150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dirty="0"/>
              <a:t>D. Running the event (cont.)</a:t>
            </a:r>
            <a:endParaRPr dirty="0"/>
          </a:p>
        </p:txBody>
      </p:sp>
      <p:sp>
        <p:nvSpPr>
          <p:cNvPr id="224" name="Google Shape;224;p1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85000" lnSpcReduction="20000"/>
          </a:bodyPr>
          <a:lstStyle/>
          <a:p>
            <a:pPr marL="514350" lvl="0" indent="-514350" algn="l" rtl="0">
              <a:spcBef>
                <a:spcPts val="0"/>
              </a:spcBef>
              <a:spcAft>
                <a:spcPts val="0"/>
              </a:spcAft>
              <a:buSzPct val="115000"/>
              <a:buFont typeface="Garamond"/>
              <a:buAutoNum type="alphaLcParenR" startAt="3"/>
            </a:pPr>
            <a:r>
              <a:rPr lang="en-US" b="1"/>
              <a:t>While Underway</a:t>
            </a:r>
            <a:endParaRPr/>
          </a:p>
          <a:p>
            <a:pPr marL="742950" lvl="1" indent="-285750" algn="l" rtl="0">
              <a:spcBef>
                <a:spcPts val="940"/>
              </a:spcBef>
              <a:spcAft>
                <a:spcPts val="0"/>
              </a:spcAft>
              <a:buSzPct val="115000"/>
              <a:buChar char="•"/>
            </a:pPr>
            <a:r>
              <a:rPr lang="en-US"/>
              <a:t>Set and maintain a realistic pace for all participants.</a:t>
            </a:r>
            <a:endParaRPr/>
          </a:p>
          <a:p>
            <a:pPr marL="1200150" lvl="2" indent="-285750" algn="l" rtl="0">
              <a:spcBef>
                <a:spcPts val="906"/>
              </a:spcBef>
              <a:spcAft>
                <a:spcPts val="0"/>
              </a:spcAft>
              <a:buSzPct val="115000"/>
              <a:buChar char="•"/>
            </a:pPr>
            <a:r>
              <a:rPr lang="en-US"/>
              <a:t>Adjust as needed based on group’s needs</a:t>
            </a:r>
            <a:endParaRPr/>
          </a:p>
          <a:p>
            <a:pPr marL="742950" lvl="1" indent="-285750" algn="l" rtl="0">
              <a:spcBef>
                <a:spcPts val="940"/>
              </a:spcBef>
              <a:spcAft>
                <a:spcPts val="0"/>
              </a:spcAft>
              <a:buSzPct val="115000"/>
              <a:buChar char="•"/>
            </a:pPr>
            <a:r>
              <a:rPr lang="en-US"/>
              <a:t>Stop and take a break after 10 or 15 minutes</a:t>
            </a:r>
            <a:endParaRPr/>
          </a:p>
          <a:p>
            <a:pPr marL="1200150" lvl="2" indent="-285750" algn="l" rtl="0">
              <a:spcBef>
                <a:spcPts val="906"/>
              </a:spcBef>
              <a:spcAft>
                <a:spcPts val="0"/>
              </a:spcAft>
              <a:buSzPct val="115000"/>
              <a:buChar char="•"/>
            </a:pPr>
            <a:r>
              <a:rPr lang="en-US"/>
              <a:t>Let folks adjust clothing</a:t>
            </a:r>
            <a:endParaRPr/>
          </a:p>
          <a:p>
            <a:pPr marL="1200150" lvl="2" indent="-285750" algn="l" rtl="0">
              <a:spcBef>
                <a:spcPts val="906"/>
              </a:spcBef>
              <a:spcAft>
                <a:spcPts val="0"/>
              </a:spcAft>
              <a:buSzPct val="115000"/>
              <a:buChar char="•"/>
            </a:pPr>
            <a:r>
              <a:rPr lang="en-US"/>
              <a:t>Ask if everyone is doing ok and ask for pacing feedback.</a:t>
            </a:r>
            <a:endParaRPr/>
          </a:p>
          <a:p>
            <a:pPr marL="742950" lvl="1" indent="-285750" algn="l" rtl="0">
              <a:spcBef>
                <a:spcPts val="940"/>
              </a:spcBef>
              <a:spcAft>
                <a:spcPts val="0"/>
              </a:spcAft>
              <a:buSzPct val="115000"/>
              <a:buChar char="•"/>
            </a:pPr>
            <a:r>
              <a:rPr lang="en-US"/>
              <a:t>Talk about points of interest. </a:t>
            </a:r>
            <a:endParaRPr/>
          </a:p>
          <a:p>
            <a:pPr marL="1200150" lvl="2" indent="-285750" algn="l" rtl="0">
              <a:spcBef>
                <a:spcPts val="906"/>
              </a:spcBef>
              <a:spcAft>
                <a:spcPts val="0"/>
              </a:spcAft>
              <a:buSzPct val="115000"/>
              <a:buChar char="•"/>
            </a:pPr>
            <a:r>
              <a:rPr lang="en-US"/>
              <a:t>Solicit others to share their knowledge and skills</a:t>
            </a:r>
            <a:endParaRPr/>
          </a:p>
          <a:p>
            <a:pPr marL="742950" lvl="1" indent="-285750" algn="l" rtl="0">
              <a:spcBef>
                <a:spcPts val="940"/>
              </a:spcBef>
              <a:spcAft>
                <a:spcPts val="0"/>
              </a:spcAft>
              <a:buSzPct val="115000"/>
              <a:buChar char="•"/>
            </a:pPr>
            <a:r>
              <a:rPr lang="en-US"/>
              <a:t>Ensure breaks are realistic and evenly dispersed. </a:t>
            </a:r>
            <a:endParaRPr/>
          </a:p>
          <a:p>
            <a:pPr marL="1200150" lvl="2" indent="-285750" algn="l" rtl="0">
              <a:spcBef>
                <a:spcPts val="906"/>
              </a:spcBef>
              <a:spcAft>
                <a:spcPts val="0"/>
              </a:spcAft>
              <a:buSzPct val="115000"/>
              <a:buChar char="•"/>
            </a:pPr>
            <a:r>
              <a:rPr lang="en-US"/>
              <a:t>Avoid ending the break when the last person catches up. </a:t>
            </a:r>
            <a:endParaRPr/>
          </a:p>
          <a:p>
            <a:pPr marL="742950" lvl="1" indent="-161607" algn="l" rtl="0">
              <a:spcBef>
                <a:spcPts val="940"/>
              </a:spcBef>
              <a:spcAft>
                <a:spcPts val="0"/>
              </a:spcAft>
              <a:buSzPct val="1150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E. Activity Conclusion</a:t>
            </a:r>
            <a:endParaRPr/>
          </a:p>
        </p:txBody>
      </p:sp>
      <p:sp>
        <p:nvSpPr>
          <p:cNvPr id="230" name="Google Shape;230;p1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Account for all participants</a:t>
            </a:r>
            <a:endParaRPr/>
          </a:p>
          <a:p>
            <a:pPr marL="285750" lvl="0" indent="-285750" algn="l" rtl="0">
              <a:spcBef>
                <a:spcPts val="1080"/>
              </a:spcBef>
              <a:spcAft>
                <a:spcPts val="0"/>
              </a:spcAft>
              <a:buSzPts val="2760"/>
              <a:buChar char="•"/>
            </a:pPr>
            <a:r>
              <a:rPr lang="en-US"/>
              <a:t>Briefly thank participants</a:t>
            </a:r>
            <a:endParaRPr/>
          </a:p>
          <a:p>
            <a:pPr marL="742950" lvl="1" indent="-285750" algn="l" rtl="0">
              <a:spcBef>
                <a:spcPts val="1000"/>
              </a:spcBef>
              <a:spcAft>
                <a:spcPts val="0"/>
              </a:spcAft>
              <a:buSzPts val="2300"/>
              <a:buChar char="•"/>
            </a:pPr>
            <a:r>
              <a:rPr lang="en-US"/>
              <a:t>Consider reminding non-members to consider joining the club!</a:t>
            </a:r>
            <a:endParaRPr/>
          </a:p>
          <a:p>
            <a:pPr marL="285750" lvl="0" indent="-285750" algn="l" rtl="0">
              <a:spcBef>
                <a:spcPts val="1080"/>
              </a:spcBef>
              <a:spcAft>
                <a:spcPts val="0"/>
              </a:spcAft>
              <a:buSzPts val="2760"/>
              <a:buChar char="•"/>
            </a:pPr>
            <a:r>
              <a:rPr lang="en-US"/>
              <a:t>If part of the plan was to eat after the event, make sure everyone knows the location and make sure everyone feels welcomed to attend</a:t>
            </a:r>
            <a:endParaRPr/>
          </a:p>
          <a:p>
            <a:pPr marL="285750" lvl="0" indent="-285750" algn="l" rtl="0">
              <a:spcBef>
                <a:spcPts val="1080"/>
              </a:spcBef>
              <a:spcAft>
                <a:spcPts val="0"/>
              </a:spcAft>
              <a:buSzPts val="2760"/>
              <a:buChar char="•"/>
            </a:pPr>
            <a:r>
              <a:rPr lang="en-US"/>
              <a:t>Make sure everyone has a ride home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Types of Activities</a:t>
            </a:r>
            <a:endParaRPr/>
          </a:p>
        </p:txBody>
      </p:sp>
      <p:sp>
        <p:nvSpPr>
          <p:cNvPr id="236" name="Google Shape;236;p1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Local day hikes</a:t>
            </a:r>
            <a:endParaRPr/>
          </a:p>
          <a:p>
            <a:pPr marL="285750" lvl="0" indent="-285750" algn="l" rtl="0">
              <a:spcBef>
                <a:spcPts val="1080"/>
              </a:spcBef>
              <a:spcAft>
                <a:spcPts val="0"/>
              </a:spcAft>
              <a:buSzPts val="2760"/>
              <a:buChar char="•"/>
            </a:pPr>
            <a:r>
              <a:rPr lang="en-US"/>
              <a:t>Local maintenance trips</a:t>
            </a:r>
            <a:endParaRPr/>
          </a:p>
          <a:p>
            <a:pPr marL="285750" lvl="0" indent="-285750" algn="l" rtl="0">
              <a:spcBef>
                <a:spcPts val="1080"/>
              </a:spcBef>
              <a:spcAft>
                <a:spcPts val="0"/>
              </a:spcAft>
              <a:buSzPts val="2760"/>
              <a:buChar char="•"/>
            </a:pPr>
            <a:r>
              <a:rPr lang="en-US"/>
              <a:t>Backpacking trips</a:t>
            </a:r>
            <a:endParaRPr/>
          </a:p>
          <a:p>
            <a:pPr marL="285750" lvl="0" indent="-285750" algn="l" rtl="0">
              <a:spcBef>
                <a:spcPts val="1080"/>
              </a:spcBef>
              <a:spcAft>
                <a:spcPts val="0"/>
              </a:spcAft>
              <a:buSzPts val="2760"/>
              <a:buChar char="•"/>
            </a:pPr>
            <a:r>
              <a:rPr lang="en-US"/>
              <a:t>Cabin trips</a:t>
            </a:r>
            <a:endParaRPr/>
          </a:p>
          <a:p>
            <a:pPr marL="285750" lvl="0" indent="-285750" algn="l" rtl="0">
              <a:spcBef>
                <a:spcPts val="1080"/>
              </a:spcBef>
              <a:spcAft>
                <a:spcPts val="0"/>
              </a:spcAft>
              <a:buSzPts val="2760"/>
              <a:buChar char="•"/>
            </a:pPr>
            <a:r>
              <a:rPr lang="en-US"/>
              <a:t>Canoe and kayak trips</a:t>
            </a:r>
            <a:endParaRPr/>
          </a:p>
          <a:p>
            <a:pPr marL="285750" lvl="0" indent="-285750" algn="l" rtl="0">
              <a:spcBef>
                <a:spcPts val="1080"/>
              </a:spcBef>
              <a:spcAft>
                <a:spcPts val="0"/>
              </a:spcAft>
              <a:buSzPts val="2760"/>
              <a:buChar char="•"/>
            </a:pPr>
            <a:r>
              <a:rPr lang="en-US"/>
              <a:t>Car camping trips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dirty="0"/>
              <a:t>Local Activity Suggestions</a:t>
            </a:r>
            <a:endParaRPr dirty="0"/>
          </a:p>
        </p:txBody>
      </p:sp>
      <p:graphicFrame>
        <p:nvGraphicFramePr>
          <p:cNvPr id="4" name="Table 3">
            <a:extLst>
              <a:ext uri="{FF2B5EF4-FFF2-40B4-BE49-F238E27FC236}">
                <a16:creationId xmlns:a16="http://schemas.microsoft.com/office/drawing/2014/main" id="{CBB388E2-E19A-9EB7-F323-BB6D6D36B099}"/>
              </a:ext>
            </a:extLst>
          </p:cNvPr>
          <p:cNvGraphicFramePr>
            <a:graphicFrameLocks noGrp="1"/>
          </p:cNvGraphicFramePr>
          <p:nvPr>
            <p:extLst>
              <p:ext uri="{D42A27DB-BD31-4B8C-83A1-F6EECF244321}">
                <p14:modId xmlns:p14="http://schemas.microsoft.com/office/powerpoint/2010/main" val="1736593836"/>
              </p:ext>
            </p:extLst>
          </p:nvPr>
        </p:nvGraphicFramePr>
        <p:xfrm>
          <a:off x="1719209" y="2480260"/>
          <a:ext cx="8753582" cy="3051425"/>
        </p:xfrm>
        <a:graphic>
          <a:graphicData uri="http://schemas.openxmlformats.org/drawingml/2006/table">
            <a:tbl>
              <a:tblPr/>
              <a:tblGrid>
                <a:gridCol w="2826476">
                  <a:extLst>
                    <a:ext uri="{9D8B030D-6E8A-4147-A177-3AD203B41FA5}">
                      <a16:colId xmlns:a16="http://schemas.microsoft.com/office/drawing/2014/main" val="1622455459"/>
                    </a:ext>
                  </a:extLst>
                </a:gridCol>
                <a:gridCol w="1077994">
                  <a:extLst>
                    <a:ext uri="{9D8B030D-6E8A-4147-A177-3AD203B41FA5}">
                      <a16:colId xmlns:a16="http://schemas.microsoft.com/office/drawing/2014/main" val="143004518"/>
                    </a:ext>
                  </a:extLst>
                </a:gridCol>
                <a:gridCol w="1878854">
                  <a:extLst>
                    <a:ext uri="{9D8B030D-6E8A-4147-A177-3AD203B41FA5}">
                      <a16:colId xmlns:a16="http://schemas.microsoft.com/office/drawing/2014/main" val="10649830"/>
                    </a:ext>
                  </a:extLst>
                </a:gridCol>
                <a:gridCol w="2970258">
                  <a:extLst>
                    <a:ext uri="{9D8B030D-6E8A-4147-A177-3AD203B41FA5}">
                      <a16:colId xmlns:a16="http://schemas.microsoft.com/office/drawing/2014/main" val="1683964205"/>
                    </a:ext>
                  </a:extLst>
                </a:gridCol>
              </a:tblGrid>
              <a:tr h="234725">
                <a:tc>
                  <a:txBody>
                    <a:bodyPr/>
                    <a:lstStyle/>
                    <a:p>
                      <a:pPr marL="0" marR="0">
                        <a:spcBef>
                          <a:spcPts val="0"/>
                        </a:spcBef>
                        <a:spcAft>
                          <a:spcPts val="0"/>
                        </a:spcAft>
                      </a:pPr>
                      <a:r>
                        <a:rPr lang="en-US" sz="900">
                          <a:solidFill>
                            <a:srgbClr val="000000"/>
                          </a:solidFill>
                          <a:effectLst/>
                          <a:latin typeface="Arial Narrow" panose="020B0606020202030204" pitchFamily="34" charset="0"/>
                        </a:rPr>
                        <a:t>Hikes:</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Possible distance</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Nearby Places to Eat or Drink:</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Websites:</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0581420"/>
                  </a:ext>
                </a:extLst>
              </a:tr>
              <a:tr h="234725">
                <a:tc>
                  <a:txBody>
                    <a:bodyPr/>
                    <a:lstStyle/>
                    <a:p>
                      <a:pPr marL="0" marR="0">
                        <a:spcBef>
                          <a:spcPts val="0"/>
                        </a:spcBef>
                        <a:spcAft>
                          <a:spcPts val="0"/>
                        </a:spcAft>
                      </a:pPr>
                      <a:r>
                        <a:rPr lang="en-US" sz="900">
                          <a:solidFill>
                            <a:srgbClr val="000000"/>
                          </a:solidFill>
                          <a:effectLst/>
                          <a:latin typeface="Arial Narrow" panose="020B0606020202030204" pitchFamily="34" charset="0"/>
                        </a:rPr>
                        <a:t>Fort Monroe Hike</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1 mile</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Oozlefinch Beers &amp; Blending</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u="sng">
                          <a:solidFill>
                            <a:srgbClr val="000000"/>
                          </a:solidFill>
                          <a:effectLst/>
                          <a:latin typeface="Arial Narrow" panose="020B0606020202030204" pitchFamily="34" charset="0"/>
                          <a:hlinkClick r:id="rId3"/>
                        </a:rPr>
                        <a:t>https://www.nps.gov/fomr/index.htm</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75093460"/>
                  </a:ext>
                </a:extLst>
              </a:tr>
              <a:tr h="234725">
                <a:tc>
                  <a:txBody>
                    <a:bodyPr/>
                    <a:lstStyle/>
                    <a:p>
                      <a:pPr marL="0" marR="0">
                        <a:spcBef>
                          <a:spcPts val="0"/>
                        </a:spcBef>
                        <a:spcAft>
                          <a:spcPts val="0"/>
                        </a:spcAft>
                      </a:pPr>
                      <a:r>
                        <a:rPr lang="en-US" sz="900">
                          <a:solidFill>
                            <a:srgbClr val="000000"/>
                          </a:solidFill>
                          <a:effectLst/>
                          <a:latin typeface="Arial Narrow" panose="020B0606020202030204" pitchFamily="34" charset="0"/>
                        </a:rPr>
                        <a:t>Norfolk Botanical Gardens Hike (passes are needed)</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7-14 miles</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Azalea Inn &amp; Time Out Sports Bar</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u="sng">
                          <a:solidFill>
                            <a:srgbClr val="000000"/>
                          </a:solidFill>
                          <a:effectLst/>
                          <a:latin typeface="Arial Narrow" panose="020B0606020202030204" pitchFamily="34" charset="0"/>
                          <a:hlinkClick r:id="rId4"/>
                        </a:rPr>
                        <a:t>https://norfolkbotanicalgarden.org/</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382530"/>
                  </a:ext>
                </a:extLst>
              </a:tr>
              <a:tr h="234725">
                <a:tc>
                  <a:txBody>
                    <a:bodyPr/>
                    <a:lstStyle/>
                    <a:p>
                      <a:pPr marL="0" marR="0">
                        <a:spcBef>
                          <a:spcPts val="0"/>
                        </a:spcBef>
                        <a:spcAft>
                          <a:spcPts val="0"/>
                        </a:spcAft>
                      </a:pPr>
                      <a:r>
                        <a:rPr lang="en-US" sz="900">
                          <a:solidFill>
                            <a:srgbClr val="000000"/>
                          </a:solidFill>
                          <a:effectLst/>
                          <a:latin typeface="Arial Narrow" panose="020B0606020202030204" pitchFamily="34" charset="0"/>
                        </a:rPr>
                        <a:t>Windsor Castle Hike</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3.8 miles</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Smithfield Station</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u="sng">
                          <a:solidFill>
                            <a:srgbClr val="000000"/>
                          </a:solidFill>
                          <a:effectLst/>
                          <a:latin typeface="Arial Narrow" panose="020B0606020202030204" pitchFamily="34" charset="0"/>
                          <a:hlinkClick r:id="rId5"/>
                        </a:rPr>
                        <a:t>https://www.windsorcastlepark.com/</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7584747"/>
                  </a:ext>
                </a:extLst>
              </a:tr>
              <a:tr h="234725">
                <a:tc>
                  <a:txBody>
                    <a:bodyPr/>
                    <a:lstStyle/>
                    <a:p>
                      <a:pPr marL="0" marR="0">
                        <a:spcBef>
                          <a:spcPts val="0"/>
                        </a:spcBef>
                        <a:spcAft>
                          <a:spcPts val="0"/>
                        </a:spcAft>
                      </a:pPr>
                      <a:r>
                        <a:rPr lang="en-US" sz="900" dirty="0">
                          <a:solidFill>
                            <a:srgbClr val="000000"/>
                          </a:solidFill>
                          <a:effectLst/>
                          <a:latin typeface="Arial Narrow" panose="020B0606020202030204" pitchFamily="34" charset="0"/>
                        </a:rPr>
                        <a:t>Beaver Dam Hike</a:t>
                      </a:r>
                      <a:endParaRPr lang="en-US" sz="11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1.5-6.5 miles</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Olivia's in the Village</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u="sng">
                          <a:solidFill>
                            <a:srgbClr val="000000"/>
                          </a:solidFill>
                          <a:effectLst/>
                          <a:latin typeface="Arial Narrow" panose="020B0606020202030204" pitchFamily="34" charset="0"/>
                          <a:hlinkClick r:id="rId6"/>
                        </a:rPr>
                        <a:t>https://www.gloucesterva.info/497/Beaverdam-Park</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8308177"/>
                  </a:ext>
                </a:extLst>
              </a:tr>
              <a:tr h="234725">
                <a:tc>
                  <a:txBody>
                    <a:bodyPr/>
                    <a:lstStyle/>
                    <a:p>
                      <a:pPr marL="0" marR="0">
                        <a:spcBef>
                          <a:spcPts val="0"/>
                        </a:spcBef>
                        <a:spcAft>
                          <a:spcPts val="0"/>
                        </a:spcAft>
                      </a:pPr>
                      <a:r>
                        <a:rPr lang="en-US" sz="900">
                          <a:solidFill>
                            <a:srgbClr val="000000"/>
                          </a:solidFill>
                          <a:effectLst/>
                          <a:latin typeface="Arial Narrow" panose="020B0606020202030204" pitchFamily="34" charset="0"/>
                        </a:rPr>
                        <a:t>Sandy Bottom Nature Park Hike</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6-7 miles</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Plaza Azteca Mexican Restaurant</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u="sng">
                          <a:solidFill>
                            <a:srgbClr val="000000"/>
                          </a:solidFill>
                          <a:effectLst/>
                          <a:latin typeface="Arial Narrow" panose="020B0606020202030204" pitchFamily="34" charset="0"/>
                          <a:hlinkClick r:id="rId7"/>
                        </a:rPr>
                        <a:t>https://www.hampton.gov/142/Sandy-Bottom-Nature-Park</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8391872"/>
                  </a:ext>
                </a:extLst>
              </a:tr>
              <a:tr h="234725">
                <a:tc>
                  <a:txBody>
                    <a:bodyPr/>
                    <a:lstStyle/>
                    <a:p>
                      <a:pPr marL="0" marR="0">
                        <a:spcBef>
                          <a:spcPts val="0"/>
                        </a:spcBef>
                        <a:spcAft>
                          <a:spcPts val="0"/>
                        </a:spcAft>
                      </a:pPr>
                      <a:r>
                        <a:rPr lang="en-US" sz="900">
                          <a:solidFill>
                            <a:srgbClr val="000000"/>
                          </a:solidFill>
                          <a:effectLst/>
                          <a:latin typeface="Arial Narrow" panose="020B0606020202030204" pitchFamily="34" charset="0"/>
                        </a:rPr>
                        <a:t>First Landing State Park Hike</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2.5-12 miles</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CP Shuckers</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u="sng">
                          <a:solidFill>
                            <a:srgbClr val="000000"/>
                          </a:solidFill>
                          <a:effectLst/>
                          <a:latin typeface="Arial Narrow" panose="020B0606020202030204" pitchFamily="34" charset="0"/>
                          <a:hlinkClick r:id="rId8"/>
                        </a:rPr>
                        <a:t>https://www.dcr.virginia.gov/state-parks/first-landing</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8327148"/>
                  </a:ext>
                </a:extLst>
              </a:tr>
              <a:tr h="234725">
                <a:tc>
                  <a:txBody>
                    <a:bodyPr/>
                    <a:lstStyle/>
                    <a:p>
                      <a:pPr marL="0" marR="0">
                        <a:spcBef>
                          <a:spcPts val="0"/>
                        </a:spcBef>
                        <a:spcAft>
                          <a:spcPts val="0"/>
                        </a:spcAft>
                      </a:pPr>
                      <a:r>
                        <a:rPr lang="en-US" sz="900">
                          <a:solidFill>
                            <a:srgbClr val="000000"/>
                          </a:solidFill>
                          <a:effectLst/>
                          <a:latin typeface="Arial Narrow" panose="020B0606020202030204" pitchFamily="34" charset="0"/>
                        </a:rPr>
                        <a:t>New Quarter Park Hike</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3.0 miles</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Second Street American Bistro</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u="sng">
                          <a:solidFill>
                            <a:srgbClr val="000000"/>
                          </a:solidFill>
                          <a:effectLst/>
                          <a:latin typeface="Arial Narrow" panose="020B0606020202030204" pitchFamily="34" charset="0"/>
                          <a:hlinkClick r:id="rId9"/>
                        </a:rPr>
                        <a:t>https://www.yorkcounty.gov/1816/New-Quarter-Park</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573717"/>
                  </a:ext>
                </a:extLst>
              </a:tr>
              <a:tr h="234725">
                <a:tc>
                  <a:txBody>
                    <a:bodyPr/>
                    <a:lstStyle/>
                    <a:p>
                      <a:pPr marL="0" marR="0">
                        <a:spcBef>
                          <a:spcPts val="0"/>
                        </a:spcBef>
                        <a:spcAft>
                          <a:spcPts val="0"/>
                        </a:spcAft>
                      </a:pPr>
                      <a:r>
                        <a:rPr lang="en-US" sz="900">
                          <a:solidFill>
                            <a:srgbClr val="000000"/>
                          </a:solidFill>
                          <a:effectLst/>
                          <a:latin typeface="Arial Narrow" panose="020B0606020202030204" pitchFamily="34" charset="0"/>
                        </a:rPr>
                        <a:t>York River State Park Hike</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2.5-12.5 miles</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Pierce's Pitt Bar-B-Que</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u="sng">
                          <a:solidFill>
                            <a:srgbClr val="000000"/>
                          </a:solidFill>
                          <a:effectLst/>
                          <a:latin typeface="Arial Narrow" panose="020B0606020202030204" pitchFamily="34" charset="0"/>
                          <a:hlinkClick r:id="rId10"/>
                        </a:rPr>
                        <a:t>https://www.dcr.virginia.gov/state-parks/york-river</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7093463"/>
                  </a:ext>
                </a:extLst>
              </a:tr>
              <a:tr h="234725">
                <a:tc>
                  <a:txBody>
                    <a:bodyPr/>
                    <a:lstStyle/>
                    <a:p>
                      <a:pPr marL="0" marR="0">
                        <a:spcBef>
                          <a:spcPts val="0"/>
                        </a:spcBef>
                        <a:spcAft>
                          <a:spcPts val="0"/>
                        </a:spcAft>
                      </a:pPr>
                      <a:r>
                        <a:rPr lang="en-US" sz="900">
                          <a:solidFill>
                            <a:srgbClr val="000000"/>
                          </a:solidFill>
                          <a:effectLst/>
                          <a:latin typeface="Arial Narrow" panose="020B0606020202030204" pitchFamily="34" charset="0"/>
                        </a:rPr>
                        <a:t>The Noland Trail Hike</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5.0 miles</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Kelly's Tavern</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u="sng">
                          <a:solidFill>
                            <a:srgbClr val="000000"/>
                          </a:solidFill>
                          <a:effectLst/>
                          <a:latin typeface="Arial Narrow" panose="020B0606020202030204" pitchFamily="34" charset="0"/>
                          <a:hlinkClick r:id="rId11"/>
                        </a:rPr>
                        <a:t>https://www.marinersmuseum.org/park-and-trail/</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12690877"/>
                  </a:ext>
                </a:extLst>
              </a:tr>
              <a:tr h="234725">
                <a:tc>
                  <a:txBody>
                    <a:bodyPr/>
                    <a:lstStyle/>
                    <a:p>
                      <a:pPr marL="0" marR="0">
                        <a:spcBef>
                          <a:spcPts val="0"/>
                        </a:spcBef>
                        <a:spcAft>
                          <a:spcPts val="0"/>
                        </a:spcAft>
                      </a:pPr>
                      <a:r>
                        <a:rPr lang="en-US" sz="900">
                          <a:solidFill>
                            <a:srgbClr val="000000"/>
                          </a:solidFill>
                          <a:effectLst/>
                          <a:latin typeface="Arial Narrow" panose="020B0606020202030204" pitchFamily="34" charset="0"/>
                        </a:rPr>
                        <a:t>Great Dismal Swamp Wildlife Refuge Hike</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0.5-4.5 miles</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The General Public</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u="sng">
                          <a:solidFill>
                            <a:srgbClr val="000000"/>
                          </a:solidFill>
                          <a:effectLst/>
                          <a:latin typeface="Arial Narrow" panose="020B0606020202030204" pitchFamily="34" charset="0"/>
                          <a:hlinkClick r:id="rId12"/>
                        </a:rPr>
                        <a:t>https://www.fws.gov/refuge/great-dismal-swamp</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3355275"/>
                  </a:ext>
                </a:extLst>
              </a:tr>
              <a:tr h="234725">
                <a:tc>
                  <a:txBody>
                    <a:bodyPr/>
                    <a:lstStyle/>
                    <a:p>
                      <a:pPr marL="0" marR="0">
                        <a:spcBef>
                          <a:spcPts val="0"/>
                        </a:spcBef>
                        <a:spcAft>
                          <a:spcPts val="0"/>
                        </a:spcAft>
                      </a:pPr>
                      <a:r>
                        <a:rPr lang="en-US" sz="900">
                          <a:solidFill>
                            <a:srgbClr val="000000"/>
                          </a:solidFill>
                          <a:effectLst/>
                          <a:latin typeface="Arial Narrow" panose="020B0606020202030204" pitchFamily="34" charset="0"/>
                        </a:rPr>
                        <a:t>Northwest River Park Hike</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2.5-7.5 miles</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3 Amigos Mexican Restaurant</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u="sng">
                          <a:solidFill>
                            <a:srgbClr val="000000"/>
                          </a:solidFill>
                          <a:effectLst/>
                          <a:latin typeface="Arial Narrow" panose="020B0606020202030204" pitchFamily="34" charset="0"/>
                          <a:hlinkClick r:id="rId13"/>
                        </a:rPr>
                        <a:t>https://www.cityofchesapeake.net/Page2123.aspx</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8150937"/>
                  </a:ext>
                </a:extLst>
              </a:tr>
              <a:tr h="234725">
                <a:tc>
                  <a:txBody>
                    <a:bodyPr/>
                    <a:lstStyle/>
                    <a:p>
                      <a:pPr marL="0" marR="0">
                        <a:spcBef>
                          <a:spcPts val="0"/>
                        </a:spcBef>
                        <a:spcAft>
                          <a:spcPts val="0"/>
                        </a:spcAft>
                      </a:pPr>
                      <a:r>
                        <a:rPr lang="en-US" sz="900">
                          <a:solidFill>
                            <a:srgbClr val="000000"/>
                          </a:solidFill>
                          <a:effectLst/>
                          <a:latin typeface="Arial Narrow" panose="020B0606020202030204" pitchFamily="34" charset="0"/>
                        </a:rPr>
                        <a:t>Back Bay National Wildlife Refuge Hike</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3.2-6.5 miles</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a:solidFill>
                            <a:srgbClr val="000000"/>
                          </a:solidFill>
                          <a:effectLst/>
                          <a:latin typeface="Arial Narrow" panose="020B0606020202030204" pitchFamily="34" charset="0"/>
                        </a:rPr>
                        <a:t>Sandbridge Island Restaurant</a:t>
                      </a:r>
                      <a:endParaRPr lang="en-US" sz="110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US" sz="900" u="sng" dirty="0">
                          <a:solidFill>
                            <a:srgbClr val="000000"/>
                          </a:solidFill>
                          <a:effectLst/>
                          <a:latin typeface="Arial Narrow" panose="020B0606020202030204" pitchFamily="34" charset="0"/>
                          <a:hlinkClick r:id="rId14"/>
                        </a:rPr>
                        <a:t>https://www.fws.gov/refuge/back-bay</a:t>
                      </a:r>
                      <a:endParaRPr lang="en-US" sz="1100" dirty="0">
                        <a:effectLst/>
                        <a:latin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5122415"/>
                  </a:ext>
                </a:extLst>
              </a:tr>
            </a:tbl>
          </a:graphicData>
        </a:graphic>
      </p:graphicFrame>
      <p:sp>
        <p:nvSpPr>
          <p:cNvPr id="5" name="Rectangle 1">
            <a:extLst>
              <a:ext uri="{FF2B5EF4-FFF2-40B4-BE49-F238E27FC236}">
                <a16:creationId xmlns:a16="http://schemas.microsoft.com/office/drawing/2014/main" id="{727DBAC8-3932-7941-5A80-046468CF27FC}"/>
              </a:ext>
            </a:extLst>
          </p:cNvPr>
          <p:cNvSpPr>
            <a:spLocks noChangeArrowheads="1"/>
          </p:cNvSpPr>
          <p:nvPr/>
        </p:nvSpPr>
        <p:spPr bwMode="auto">
          <a:xfrm>
            <a:off x="2365375" y="3163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222222"/>
                </a:solidFill>
                <a:effectLst/>
                <a:latin typeface="Calibri" panose="020F0502020204030204" pitchFamily="34" charset="0"/>
                <a:cs typeface="Calibri" panose="020F0502020204030204" pitchFamily="34" charset="0"/>
              </a:rPr>
              <a:t> </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D99384F1-DA82-FBC0-501D-606655129ED8}"/>
              </a:ext>
            </a:extLst>
          </p:cNvPr>
          <p:cNvSpPr>
            <a:spLocks noChangeArrowheads="1"/>
          </p:cNvSpPr>
          <p:nvPr/>
        </p:nvSpPr>
        <p:spPr bwMode="auto">
          <a:xfrm>
            <a:off x="647272" y="5652731"/>
            <a:ext cx="10931703" cy="4462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5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Sign up as a TATC Hike Leader by using this link </a:t>
            </a:r>
            <a:r>
              <a:rPr kumimoji="0" lang="en-US" altLang="en-US" sz="1150" b="0" i="0" u="none" strike="noStrike" cap="none" normalizeH="0" baseline="0" dirty="0">
                <a:ln>
                  <a:noFill/>
                </a:ln>
                <a:solidFill>
                  <a:srgbClr val="0563C1"/>
                </a:solidFill>
                <a:effectLst/>
                <a:latin typeface="Calibri" panose="020F0502020204030204" pitchFamily="34" charset="0"/>
                <a:cs typeface="Calibri" panose="020F0502020204030204" pitchFamily="34" charset="0"/>
                <a:hlinkClick r:id="rId15"/>
              </a:rPr>
              <a:t>https://www.signupgenius.com/go/10C0F45A5AE29A1F5C61-tatc1</a:t>
            </a:r>
            <a:r>
              <a:rPr kumimoji="0" lang="en-US" altLang="en-US" sz="1150" b="0" i="0" u="none" strike="noStrike" cap="none" normalizeH="0" baseline="0" dirty="0">
                <a:ln>
                  <a:noFill/>
                </a:ln>
                <a:solidFill>
                  <a:srgbClr val="222222"/>
                </a:solidFill>
                <a:effectLst/>
                <a:latin typeface="Calibri" panose="020F0502020204030204" pitchFamily="34" charset="0"/>
                <a:cs typeface="Calibri" panose="020F0502020204030204" pitchFamily="34" charset="0"/>
              </a:rPr>
              <a:t> for one of the events listed above and indicate a date for the event to be held on a Saturday or Sunday in September, October or November. Try not to select the same date that someone has already signed up to lead one of these events.</a:t>
            </a:r>
            <a:r>
              <a:rPr kumimoji="0" lang="en-US" altLang="en-US" sz="1150" b="0" i="0" u="none" strike="noStrike" cap="none" normalizeH="0" baseline="0" dirty="0">
                <a:ln>
                  <a:noFill/>
                </a:ln>
                <a:solidFill>
                  <a:schemeClr val="tx1"/>
                </a:solidFill>
                <a:effectLst/>
              </a:rPr>
              <a:t> </a:t>
            </a:r>
            <a:endParaRPr kumimoji="0" lang="en-US" altLang="en-US" sz="115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58338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References - </a:t>
            </a:r>
            <a:endParaRPr/>
          </a:p>
        </p:txBody>
      </p:sp>
      <p:sp>
        <p:nvSpPr>
          <p:cNvPr id="242" name="Google Shape;242;p1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u="sng">
                <a:solidFill>
                  <a:schemeClr val="hlink"/>
                </a:solidFill>
                <a:hlinkClick r:id="rId3"/>
              </a:rPr>
              <a:t>Activity Leadership Guide</a:t>
            </a:r>
            <a:endParaRPr u="sng">
              <a:solidFill>
                <a:schemeClr val="hlink"/>
              </a:solidFill>
              <a:hlinkClick r:id="rId4"/>
            </a:endParaRPr>
          </a:p>
          <a:p>
            <a:pPr marL="285750" lvl="0" indent="-285750" algn="l" rtl="0">
              <a:spcBef>
                <a:spcPts val="1080"/>
              </a:spcBef>
              <a:spcAft>
                <a:spcPts val="0"/>
              </a:spcAft>
              <a:buSzPts val="2760"/>
              <a:buChar char="•"/>
            </a:pPr>
            <a:r>
              <a:rPr lang="en-US" u="sng">
                <a:solidFill>
                  <a:schemeClr val="hlink"/>
                </a:solidFill>
                <a:hlinkClick r:id="rId4"/>
              </a:rPr>
              <a:t>TATC – Activity Sign Up Form</a:t>
            </a:r>
            <a:endParaRPr/>
          </a:p>
          <a:p>
            <a:pPr marL="285750" lvl="0" indent="-285750" algn="l" rtl="0">
              <a:spcBef>
                <a:spcPts val="1080"/>
              </a:spcBef>
              <a:spcAft>
                <a:spcPts val="0"/>
              </a:spcAft>
              <a:buSzPts val="2760"/>
              <a:buChar char="•"/>
            </a:pPr>
            <a:r>
              <a:rPr lang="en-US" u="sng">
                <a:solidFill>
                  <a:schemeClr val="hlink"/>
                </a:solidFill>
                <a:hlinkClick r:id="rId5"/>
              </a:rPr>
              <a:t>TATC Activity Sign Up Info – Why It Is Needed</a:t>
            </a:r>
            <a:endParaRPr/>
          </a:p>
          <a:p>
            <a:pPr marL="285750" lvl="0" indent="-285750" algn="l" rtl="0">
              <a:spcBef>
                <a:spcPts val="1080"/>
              </a:spcBef>
              <a:spcAft>
                <a:spcPts val="0"/>
              </a:spcAft>
              <a:buSzPts val="2760"/>
              <a:buChar char="•"/>
            </a:pPr>
            <a:r>
              <a:rPr lang="en-US" u="sng">
                <a:solidFill>
                  <a:schemeClr val="hlink"/>
                </a:solidFill>
                <a:hlinkClick r:id="rId6"/>
              </a:rPr>
              <a:t>Leave No Trace Booklet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Introduction</a:t>
            </a:r>
            <a:endParaRPr/>
          </a:p>
        </p:txBody>
      </p:sp>
      <p:sp>
        <p:nvSpPr>
          <p:cNvPr id="158" name="Google Shape;158;p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lnSpcReduction="10000"/>
          </a:bodyPr>
          <a:lstStyle/>
          <a:p>
            <a:pPr marL="285750" lvl="0" indent="-285750" algn="l" rtl="0">
              <a:spcBef>
                <a:spcPts val="0"/>
              </a:spcBef>
              <a:spcAft>
                <a:spcPts val="0"/>
              </a:spcAft>
              <a:buSzPct val="115000"/>
              <a:buChar char="•"/>
            </a:pPr>
            <a:r>
              <a:rPr lang="en-US"/>
              <a:t>The club is in need of leaders to step up and lead both local (typically one day) and multi-day activities as our post-pandemic activity listings have been fairly sparse for the majority of ‘22</a:t>
            </a:r>
            <a:endParaRPr/>
          </a:p>
          <a:p>
            <a:pPr marL="285750" lvl="0" indent="-285750" algn="l" rtl="0">
              <a:spcBef>
                <a:spcPts val="1044"/>
              </a:spcBef>
              <a:spcAft>
                <a:spcPts val="0"/>
              </a:spcAft>
              <a:buSzPct val="115000"/>
              <a:buChar char="•"/>
            </a:pPr>
            <a:r>
              <a:rPr lang="en-US"/>
              <a:t>If you have not lead TATC activities previously, you may want to get a few local events under your belt prior to taking on the somewhat more daunting responsibilities of leading multi-day one out of town event.</a:t>
            </a:r>
            <a:endParaRPr/>
          </a:p>
          <a:p>
            <a:pPr marL="285750" lvl="0" indent="-285750" algn="l" rtl="0">
              <a:spcBef>
                <a:spcPts val="1044"/>
              </a:spcBef>
              <a:spcAft>
                <a:spcPts val="0"/>
              </a:spcAft>
              <a:buSzPct val="115000"/>
              <a:buChar char="•"/>
            </a:pPr>
            <a:r>
              <a:rPr lang="en-US"/>
              <a:t>With that in mind, this training is tailored to focus on these one day activities, recognizing that much of what is covered will be applicable to all other events.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High Level Activity Leader Skill Set - </a:t>
            </a:r>
            <a:endParaRPr/>
          </a:p>
        </p:txBody>
      </p:sp>
      <p:sp>
        <p:nvSpPr>
          <p:cNvPr id="164" name="Google Shape;164;p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92500" lnSpcReduction="10000"/>
          </a:bodyPr>
          <a:lstStyle/>
          <a:p>
            <a:pPr marL="285750" lvl="0" indent="-285750" algn="l" rtl="0">
              <a:spcBef>
                <a:spcPts val="0"/>
              </a:spcBef>
              <a:spcAft>
                <a:spcPts val="0"/>
              </a:spcAft>
              <a:buSzPct val="115000"/>
              <a:buChar char="•"/>
            </a:pPr>
            <a:r>
              <a:rPr lang="en-US"/>
              <a:t>Appropriate knowledge, skill, and ability to properly plan and lead the activity. </a:t>
            </a:r>
            <a:endParaRPr/>
          </a:p>
          <a:p>
            <a:pPr marL="285750" lvl="0" indent="-285750" algn="l" rtl="0">
              <a:spcBef>
                <a:spcPts val="1044"/>
              </a:spcBef>
              <a:spcAft>
                <a:spcPts val="0"/>
              </a:spcAft>
              <a:buSzPct val="115000"/>
              <a:buChar char="•"/>
            </a:pPr>
            <a:r>
              <a:rPr lang="en-US"/>
              <a:t>Effective and creative communication skills to ensure all participants are prepared for the activity. </a:t>
            </a:r>
            <a:endParaRPr/>
          </a:p>
          <a:p>
            <a:pPr marL="285750" lvl="0" indent="-285750" algn="l" rtl="0">
              <a:spcBef>
                <a:spcPts val="1044"/>
              </a:spcBef>
              <a:spcAft>
                <a:spcPts val="0"/>
              </a:spcAft>
              <a:buSzPct val="115000"/>
              <a:buChar char="•"/>
            </a:pPr>
            <a:r>
              <a:rPr lang="en-US"/>
              <a:t>Ability to solve unexpected problems and emergencies. </a:t>
            </a:r>
            <a:endParaRPr/>
          </a:p>
          <a:p>
            <a:pPr marL="285750" lvl="0" indent="-285750" algn="l" rtl="0">
              <a:spcBef>
                <a:spcPts val="1044"/>
              </a:spcBef>
              <a:spcAft>
                <a:spcPts val="0"/>
              </a:spcAft>
              <a:buSzPct val="115000"/>
              <a:buChar char="•"/>
            </a:pPr>
            <a:r>
              <a:rPr lang="en-US"/>
              <a:t>Good time management skills. </a:t>
            </a:r>
            <a:endParaRPr/>
          </a:p>
          <a:p>
            <a:pPr marL="285750" lvl="0" indent="-285750" algn="l" rtl="0">
              <a:spcBef>
                <a:spcPts val="1044"/>
              </a:spcBef>
              <a:spcAft>
                <a:spcPts val="0"/>
              </a:spcAft>
              <a:buSzPct val="115000"/>
              <a:buChar char="•"/>
            </a:pPr>
            <a:r>
              <a:rPr lang="en-US"/>
              <a:t>Technical competence for the planned activity. </a:t>
            </a:r>
            <a:endParaRPr/>
          </a:p>
          <a:p>
            <a:pPr marL="285750" lvl="0" indent="-285750" algn="l" rtl="0">
              <a:spcBef>
                <a:spcPts val="1044"/>
              </a:spcBef>
              <a:spcAft>
                <a:spcPts val="0"/>
              </a:spcAft>
              <a:buSzPct val="115000"/>
              <a:buChar char="•"/>
            </a:pPr>
            <a:r>
              <a:rPr lang="en-US"/>
              <a:t>Ability to recognize strengths and weaknesses of participants, and use or compensate for them accordingly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The Basics</a:t>
            </a:r>
            <a:endParaRPr/>
          </a:p>
        </p:txBody>
      </p:sp>
      <p:sp>
        <p:nvSpPr>
          <p:cNvPr id="170" name="Google Shape;170;p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92500" lnSpcReduction="10000"/>
          </a:bodyPr>
          <a:lstStyle/>
          <a:p>
            <a:pPr marL="514350" lvl="0" indent="-514350" algn="l" rtl="0">
              <a:spcBef>
                <a:spcPts val="0"/>
              </a:spcBef>
              <a:spcAft>
                <a:spcPts val="0"/>
              </a:spcAft>
              <a:buSzPct val="115000"/>
              <a:buFont typeface="Garamond"/>
              <a:buAutoNum type="alphaUcPeriod"/>
            </a:pPr>
            <a:r>
              <a:rPr lang="en-US"/>
              <a:t>Pre-activity Planning and Organization</a:t>
            </a:r>
            <a:endParaRPr/>
          </a:p>
          <a:p>
            <a:pPr marL="514350" lvl="0" indent="-514350" algn="l" rtl="0">
              <a:spcBef>
                <a:spcPts val="1044"/>
              </a:spcBef>
              <a:spcAft>
                <a:spcPts val="0"/>
              </a:spcAft>
              <a:buSzPct val="115000"/>
              <a:buFont typeface="Garamond"/>
              <a:buAutoNum type="alphaUcPeriod"/>
            </a:pPr>
            <a:r>
              <a:rPr lang="en-US"/>
              <a:t>How to get the word out</a:t>
            </a:r>
            <a:endParaRPr/>
          </a:p>
          <a:p>
            <a:pPr marL="514350" lvl="0" indent="-514350" algn="l" rtl="0">
              <a:spcBef>
                <a:spcPts val="1044"/>
              </a:spcBef>
              <a:spcAft>
                <a:spcPts val="0"/>
              </a:spcAft>
              <a:buSzPct val="115000"/>
              <a:buFont typeface="Garamond"/>
              <a:buAutoNum type="alphaUcPeriod"/>
            </a:pPr>
            <a:r>
              <a:rPr lang="en-US"/>
              <a:t>If special skills or equipment are needed</a:t>
            </a:r>
            <a:endParaRPr/>
          </a:p>
          <a:p>
            <a:pPr marL="514350" lvl="0" indent="-514350" algn="l" rtl="0">
              <a:spcBef>
                <a:spcPts val="1044"/>
              </a:spcBef>
              <a:spcAft>
                <a:spcPts val="0"/>
              </a:spcAft>
              <a:buSzPct val="115000"/>
              <a:buFont typeface="Garamond"/>
              <a:buAutoNum type="alphaUcPeriod"/>
            </a:pPr>
            <a:r>
              <a:rPr lang="en-US"/>
              <a:t>Running the event</a:t>
            </a:r>
            <a:endParaRPr/>
          </a:p>
          <a:p>
            <a:pPr marL="914400" lvl="1" indent="-457200" algn="l" rtl="0">
              <a:spcBef>
                <a:spcPts val="970"/>
              </a:spcBef>
              <a:spcAft>
                <a:spcPts val="0"/>
              </a:spcAft>
              <a:buSzPct val="115000"/>
              <a:buFont typeface="Garamond"/>
              <a:buAutoNum type="alphaLcParenR"/>
            </a:pPr>
            <a:r>
              <a:rPr lang="en-US"/>
              <a:t>At the Meeting Place</a:t>
            </a:r>
            <a:endParaRPr/>
          </a:p>
          <a:p>
            <a:pPr marL="914400" lvl="1" indent="-457200" algn="l" rtl="0">
              <a:spcBef>
                <a:spcPts val="970"/>
              </a:spcBef>
              <a:spcAft>
                <a:spcPts val="0"/>
              </a:spcAft>
              <a:buSzPct val="115000"/>
              <a:buFont typeface="Garamond"/>
              <a:buAutoNum type="alphaLcParenR"/>
            </a:pPr>
            <a:r>
              <a:rPr lang="en-US"/>
              <a:t>At the Starting Point</a:t>
            </a:r>
            <a:endParaRPr/>
          </a:p>
          <a:p>
            <a:pPr marL="914400" lvl="1" indent="-457200" algn="l" rtl="0">
              <a:spcBef>
                <a:spcPts val="970"/>
              </a:spcBef>
              <a:spcAft>
                <a:spcPts val="0"/>
              </a:spcAft>
              <a:buSzPct val="115000"/>
              <a:buFont typeface="Garamond"/>
              <a:buAutoNum type="alphaLcParenR"/>
            </a:pPr>
            <a:r>
              <a:rPr lang="en-US"/>
              <a:t>While Underway</a:t>
            </a:r>
            <a:endParaRPr/>
          </a:p>
          <a:p>
            <a:pPr marL="514350" lvl="0" indent="-514350" algn="l" rtl="0">
              <a:spcBef>
                <a:spcPts val="1044"/>
              </a:spcBef>
              <a:spcAft>
                <a:spcPts val="0"/>
              </a:spcAft>
              <a:buSzPct val="115000"/>
              <a:buFont typeface="Garamond"/>
              <a:buAutoNum type="alphaUcPeriod"/>
            </a:pPr>
            <a:r>
              <a:rPr lang="en-US"/>
              <a:t>Activity Conclusion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a:t>A. Pre-activity Planning and Organization</a:t>
            </a:r>
            <a:br>
              <a:rPr lang="en-US"/>
            </a:br>
            <a:endParaRPr/>
          </a:p>
        </p:txBody>
      </p:sp>
      <p:sp>
        <p:nvSpPr>
          <p:cNvPr id="176" name="Google Shape;176;p5"/>
          <p:cNvSpPr txBox="1">
            <a:spLocks noGrp="1"/>
          </p:cNvSpPr>
          <p:nvPr>
            <p:ph type="body" idx="1"/>
          </p:nvPr>
        </p:nvSpPr>
        <p:spPr>
          <a:xfrm>
            <a:off x="1295402" y="2448910"/>
            <a:ext cx="9601196" cy="3728053"/>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SzPts val="2760"/>
              <a:buFont typeface="Garamond"/>
              <a:buAutoNum type="arabicPeriod"/>
            </a:pPr>
            <a:r>
              <a:rPr lang="en-US"/>
              <a:t>Choose and scout the activity. </a:t>
            </a:r>
            <a:endParaRPr/>
          </a:p>
          <a:p>
            <a:pPr marL="914400" lvl="1" indent="-457200" algn="l" rtl="0">
              <a:spcBef>
                <a:spcPts val="1000"/>
              </a:spcBef>
              <a:spcAft>
                <a:spcPts val="0"/>
              </a:spcAft>
              <a:buSzPts val="2300"/>
              <a:buFont typeface="Garamond"/>
              <a:buAutoNum type="alphaLcParenR"/>
            </a:pPr>
            <a:r>
              <a:rPr lang="en-US"/>
              <a:t>Determine how best to access the starting point. The starting point is the place where the activity actually begins, such as a trailhead or canoe/kayak landing. </a:t>
            </a:r>
            <a:endParaRPr/>
          </a:p>
          <a:p>
            <a:pPr marL="914400" lvl="1" indent="-457200" algn="l" rtl="0">
              <a:spcBef>
                <a:spcPts val="1000"/>
              </a:spcBef>
              <a:spcAft>
                <a:spcPts val="0"/>
              </a:spcAft>
              <a:buSzPts val="2300"/>
              <a:buFont typeface="Garamond"/>
              <a:buAutoNum type="alphaLcParenR"/>
            </a:pPr>
            <a:r>
              <a:rPr lang="en-US"/>
              <a:t>Note location and capacity of the nearest parking — have a plan if it appears there will not be enough parking available. Study the route and location (by personal inspection, if possible) </a:t>
            </a:r>
            <a:endParaRPr/>
          </a:p>
          <a:p>
            <a:pPr marL="514350" lvl="0" indent="-514350" algn="l" rtl="0">
              <a:spcBef>
                <a:spcPts val="1080"/>
              </a:spcBef>
              <a:spcAft>
                <a:spcPts val="0"/>
              </a:spcAft>
              <a:buSzPts val="2760"/>
              <a:buFont typeface="Garamond"/>
              <a:buAutoNum type="arabicPeriod"/>
            </a:pPr>
            <a:r>
              <a:rPr lang="en-US"/>
              <a:t>Hazards and obstructions.</a:t>
            </a:r>
            <a:endParaRPr/>
          </a:p>
          <a:p>
            <a:pPr marL="514350" lvl="0" indent="-514350" algn="l" rtl="0">
              <a:spcBef>
                <a:spcPts val="1080"/>
              </a:spcBef>
              <a:spcAft>
                <a:spcPts val="0"/>
              </a:spcAft>
              <a:buSzPts val="2760"/>
              <a:buFont typeface="Garamond"/>
              <a:buAutoNum type="arabicPeriod"/>
            </a:pPr>
            <a:r>
              <a:rPr lang="en-US"/>
              <a:t>Does group size need to be limited?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a:spLocks noGrp="1"/>
          </p:cNvSpPr>
          <p:nvPr>
            <p:ph type="title"/>
          </p:nvPr>
        </p:nvSpPr>
        <p:spPr>
          <a:xfrm>
            <a:off x="945221" y="982132"/>
            <a:ext cx="10325529"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dirty="0"/>
              <a:t>A. Pre-activity Planning and Organization (cont.)</a:t>
            </a:r>
            <a:br>
              <a:rPr lang="en-US" dirty="0"/>
            </a:br>
            <a:endParaRPr dirty="0"/>
          </a:p>
        </p:txBody>
      </p:sp>
      <p:sp>
        <p:nvSpPr>
          <p:cNvPr id="182" name="Google Shape;182;p6"/>
          <p:cNvSpPr txBox="1">
            <a:spLocks noGrp="1"/>
          </p:cNvSpPr>
          <p:nvPr>
            <p:ph type="body" idx="1"/>
          </p:nvPr>
        </p:nvSpPr>
        <p:spPr>
          <a:xfrm>
            <a:off x="1295402" y="2396359"/>
            <a:ext cx="9601196" cy="3780604"/>
          </a:xfrm>
          <a:prstGeom prst="rect">
            <a:avLst/>
          </a:prstGeom>
          <a:noFill/>
          <a:ln>
            <a:noFill/>
          </a:ln>
        </p:spPr>
        <p:txBody>
          <a:bodyPr spcFirstLastPara="1" wrap="square" lIns="91425" tIns="45700" rIns="91425" bIns="45700" anchor="t" anchorCtr="0">
            <a:normAutofit/>
          </a:bodyPr>
          <a:lstStyle/>
          <a:p>
            <a:pPr marL="514350" lvl="0" indent="-514350" algn="l" rtl="0">
              <a:spcBef>
                <a:spcPts val="0"/>
              </a:spcBef>
              <a:spcAft>
                <a:spcPts val="0"/>
              </a:spcAft>
              <a:buSzPts val="2760"/>
              <a:buFont typeface="Garamond"/>
              <a:buAutoNum type="arabicPeriod" startAt="4"/>
            </a:pPr>
            <a:r>
              <a:rPr lang="en-US"/>
              <a:t>Rules and regulations that apply to the location and activity you will lead (e.g. forms and fees, fire restrictions, off-trail travel, etc.) </a:t>
            </a:r>
            <a:endParaRPr/>
          </a:p>
          <a:p>
            <a:pPr marL="514350" lvl="0" indent="-514350" algn="l" rtl="0">
              <a:spcBef>
                <a:spcPts val="1080"/>
              </a:spcBef>
              <a:spcAft>
                <a:spcPts val="0"/>
              </a:spcAft>
              <a:buSzPts val="2760"/>
              <a:buFont typeface="Garamond"/>
              <a:buAutoNum type="arabicPeriod" startAt="4"/>
            </a:pPr>
            <a:r>
              <a:rPr lang="en-US"/>
              <a:t>Availability of drinking water.</a:t>
            </a:r>
            <a:endParaRPr/>
          </a:p>
          <a:p>
            <a:pPr marL="514350" lvl="0" indent="-514350" algn="l" rtl="0">
              <a:spcBef>
                <a:spcPts val="1080"/>
              </a:spcBef>
              <a:spcAft>
                <a:spcPts val="0"/>
              </a:spcAft>
              <a:buSzPts val="2760"/>
              <a:buFont typeface="Garamond"/>
              <a:buAutoNum type="arabicPeriod" startAt="4"/>
            </a:pPr>
            <a:r>
              <a:rPr lang="en-US"/>
              <a:t>Availability of toilet facilities.</a:t>
            </a:r>
            <a:endParaRPr/>
          </a:p>
          <a:p>
            <a:pPr marL="514350" lvl="0" indent="-514350" algn="l" rtl="0">
              <a:spcBef>
                <a:spcPts val="1080"/>
              </a:spcBef>
              <a:spcAft>
                <a:spcPts val="0"/>
              </a:spcAft>
              <a:buSzPts val="2760"/>
              <a:buFont typeface="Garamond"/>
              <a:buAutoNum type="arabicPeriod" startAt="4"/>
            </a:pPr>
            <a:r>
              <a:rPr lang="en-US"/>
              <a:t>Significant landmarks and route markers.</a:t>
            </a:r>
            <a:endParaRPr/>
          </a:p>
          <a:p>
            <a:pPr marL="514350" lvl="0" indent="-514350" algn="l" rtl="0">
              <a:spcBef>
                <a:spcPts val="1080"/>
              </a:spcBef>
              <a:spcAft>
                <a:spcPts val="0"/>
              </a:spcAft>
              <a:buSzPts val="2760"/>
              <a:buFont typeface="Garamond"/>
              <a:buAutoNum type="arabicPeriod" startAt="4"/>
            </a:pPr>
            <a:r>
              <a:rPr lang="en-US" sz="2400"/>
              <a:t>The amount of time required to accomplish the activity, as well as travel time to and from the starting and ending points.</a:t>
            </a:r>
            <a:endParaRPr/>
          </a:p>
          <a:p>
            <a:pPr marL="514350" lvl="0" indent="-339090" algn="l" rtl="0">
              <a:spcBef>
                <a:spcPts val="1080"/>
              </a:spcBef>
              <a:spcAft>
                <a:spcPts val="0"/>
              </a:spcAft>
              <a:buSzPts val="2760"/>
              <a:buFont typeface="Garamond"/>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a:spLocks noGrp="1"/>
          </p:cNvSpPr>
          <p:nvPr>
            <p:ph type="title"/>
          </p:nvPr>
        </p:nvSpPr>
        <p:spPr>
          <a:xfrm>
            <a:off x="863029" y="982132"/>
            <a:ext cx="10489915" cy="130386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100000"/>
              <a:buFont typeface="Garamond"/>
              <a:buNone/>
            </a:pPr>
            <a:r>
              <a:rPr lang="en-US" dirty="0"/>
              <a:t>A. Pre-activity Planning and Organization (cont.)</a:t>
            </a:r>
            <a:br>
              <a:rPr lang="en-US" dirty="0"/>
            </a:br>
            <a:endParaRPr dirty="0"/>
          </a:p>
        </p:txBody>
      </p:sp>
      <p:sp>
        <p:nvSpPr>
          <p:cNvPr id="188" name="Google Shape;188;p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92500"/>
          </a:bodyPr>
          <a:lstStyle/>
          <a:p>
            <a:pPr marL="514350" lvl="0" indent="-514350" algn="l" rtl="0">
              <a:spcBef>
                <a:spcPts val="0"/>
              </a:spcBef>
              <a:spcAft>
                <a:spcPts val="0"/>
              </a:spcAft>
              <a:buSzPct val="115000"/>
              <a:buFont typeface="Garamond"/>
              <a:buAutoNum type="arabicPeriod" startAt="9"/>
            </a:pPr>
            <a:r>
              <a:rPr lang="en-US" sz="2600"/>
              <a:t>Emergency access to the starting point and points along the route. Obtain phone numbers and location of nearest emergency services.</a:t>
            </a:r>
            <a:endParaRPr/>
          </a:p>
          <a:p>
            <a:pPr marL="514350" lvl="0" indent="-514350" algn="l" rtl="0">
              <a:spcBef>
                <a:spcPts val="1081"/>
              </a:spcBef>
              <a:spcAft>
                <a:spcPts val="0"/>
              </a:spcAft>
              <a:buSzPct val="115000"/>
              <a:buFont typeface="Garamond"/>
              <a:buAutoNum type="arabicPeriod" startAt="9"/>
            </a:pPr>
            <a:r>
              <a:rPr lang="en-US" sz="2600"/>
              <a:t>Know the jurisdiction in which your activity will take place. Points of interest. Select a lunch spot, if appropriate.</a:t>
            </a:r>
            <a:endParaRPr/>
          </a:p>
          <a:p>
            <a:pPr marL="514350" lvl="0" indent="-514350" algn="l" rtl="0">
              <a:spcBef>
                <a:spcPts val="1081"/>
              </a:spcBef>
              <a:spcAft>
                <a:spcPts val="0"/>
              </a:spcAft>
              <a:buSzPct val="115000"/>
              <a:buFont typeface="Garamond"/>
              <a:buAutoNum type="arabicPeriod" startAt="9"/>
            </a:pPr>
            <a:r>
              <a:rPr lang="en-US" sz="2600"/>
              <a:t>Overall difficulty in terms of physical condition and skill level required.</a:t>
            </a:r>
            <a:endParaRPr/>
          </a:p>
          <a:p>
            <a:pPr marL="514350" lvl="0" indent="-514350" algn="l" rtl="0">
              <a:spcBef>
                <a:spcPts val="1081"/>
              </a:spcBef>
              <a:spcAft>
                <a:spcPts val="0"/>
              </a:spcAft>
              <a:buSzPct val="115000"/>
              <a:buFont typeface="Garamond"/>
              <a:buAutoNum type="arabicPeriod" startAt="9"/>
            </a:pPr>
            <a:r>
              <a:rPr lang="en-US" sz="2600"/>
              <a:t>Place to eat at the conclusion of the activity, or on the way to and from an overnight activity.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B. How to get the word out</a:t>
            </a:r>
            <a:endParaRPr/>
          </a:p>
        </p:txBody>
      </p:sp>
      <p:sp>
        <p:nvSpPr>
          <p:cNvPr id="194" name="Google Shape;194;p8"/>
          <p:cNvSpPr txBox="1">
            <a:spLocks noGrp="1"/>
          </p:cNvSpPr>
          <p:nvPr>
            <p:ph type="body" idx="1"/>
          </p:nvPr>
        </p:nvSpPr>
        <p:spPr>
          <a:xfrm>
            <a:off x="1295402" y="2490951"/>
            <a:ext cx="9601196" cy="4001923"/>
          </a:xfrm>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Provide a description of the activity to the Hikemaster and Newsletter Editor</a:t>
            </a:r>
            <a:endParaRPr/>
          </a:p>
          <a:p>
            <a:pPr marL="742950" lvl="1" indent="-285750" algn="l" rtl="0">
              <a:spcBef>
                <a:spcPts val="1000"/>
              </a:spcBef>
              <a:spcAft>
                <a:spcPts val="0"/>
              </a:spcAft>
              <a:buSzPts val="2300"/>
              <a:buChar char="•"/>
            </a:pPr>
            <a:r>
              <a:rPr lang="en-US"/>
              <a:t>The Hikemaster will list all activities on club calendar and in the “Events” on our web page and will add it to our MeetUp group if desired</a:t>
            </a:r>
            <a:endParaRPr/>
          </a:p>
          <a:p>
            <a:pPr marL="285750" lvl="0" indent="-285750" algn="l" rtl="0">
              <a:spcBef>
                <a:spcPts val="1080"/>
              </a:spcBef>
              <a:spcAft>
                <a:spcPts val="0"/>
              </a:spcAft>
              <a:buSzPts val="2760"/>
              <a:buChar char="•"/>
            </a:pPr>
            <a:r>
              <a:rPr lang="en-US"/>
              <a:t>Description and location of the activity </a:t>
            </a:r>
            <a:endParaRPr/>
          </a:p>
          <a:p>
            <a:pPr marL="742950" lvl="1" indent="-285750" algn="l" rtl="0">
              <a:spcBef>
                <a:spcPts val="1000"/>
              </a:spcBef>
              <a:spcAft>
                <a:spcPts val="0"/>
              </a:spcAft>
              <a:buSzPts val="2300"/>
              <a:buChar char="•"/>
            </a:pPr>
            <a:r>
              <a:rPr lang="en-US"/>
              <a:t>Skills required, potential hazards, and level of difficulty </a:t>
            </a:r>
            <a:endParaRPr/>
          </a:p>
          <a:p>
            <a:pPr marL="742950" lvl="1" indent="-285750" algn="l" rtl="0">
              <a:spcBef>
                <a:spcPts val="1000"/>
              </a:spcBef>
              <a:spcAft>
                <a:spcPts val="0"/>
              </a:spcAft>
              <a:buSzPts val="2300"/>
              <a:buChar char="•"/>
            </a:pPr>
            <a:r>
              <a:rPr lang="en-US"/>
              <a:t>Names and telephone numbers of the leader and assistant leader </a:t>
            </a:r>
            <a:endParaRPr/>
          </a:p>
          <a:p>
            <a:pPr marL="742950" lvl="1" indent="-285750" algn="l" rtl="0">
              <a:spcBef>
                <a:spcPts val="1000"/>
              </a:spcBef>
              <a:spcAft>
                <a:spcPts val="0"/>
              </a:spcAft>
              <a:buSzPts val="2300"/>
              <a:buChar char="•"/>
            </a:pPr>
            <a:r>
              <a:rPr lang="en-US"/>
              <a:t>Equipment required. Include water recommendation, suggested daypack contents, and clothing, as well as any special items the individual must bring (e. g. canoe, climbing shoes, skis)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dirty="0"/>
              <a:t>B. How to get the word out (cont.)</a:t>
            </a:r>
            <a:endParaRPr dirty="0"/>
          </a:p>
        </p:txBody>
      </p:sp>
      <p:sp>
        <p:nvSpPr>
          <p:cNvPr id="200" name="Google Shape;200;p9"/>
          <p:cNvSpPr txBox="1">
            <a:spLocks noGrp="1"/>
          </p:cNvSpPr>
          <p:nvPr>
            <p:ph type="body" idx="1"/>
          </p:nvPr>
        </p:nvSpPr>
        <p:spPr>
          <a:xfrm>
            <a:off x="1295402" y="2438399"/>
            <a:ext cx="9601196" cy="4054475"/>
          </a:xfrm>
          <a:prstGeom prst="rect">
            <a:avLst/>
          </a:prstGeom>
          <a:noFill/>
          <a:ln>
            <a:noFill/>
          </a:ln>
        </p:spPr>
        <p:txBody>
          <a:bodyPr spcFirstLastPara="1" wrap="square" lIns="91425" tIns="45700" rIns="91425" bIns="45700" anchor="t" anchorCtr="0">
            <a:normAutofit/>
          </a:bodyPr>
          <a:lstStyle/>
          <a:p>
            <a:pPr marL="742950" lvl="1" indent="-285750" algn="l" rtl="0">
              <a:spcBef>
                <a:spcPts val="0"/>
              </a:spcBef>
              <a:spcAft>
                <a:spcPts val="0"/>
              </a:spcAft>
              <a:buSzPts val="2300"/>
              <a:buChar char="•"/>
            </a:pPr>
            <a:r>
              <a:rPr lang="en-US" dirty="0"/>
              <a:t>Meeting/carpooling place and time. If you plan to pre-screen participants, provide this information to participants only after pre-screening is complete. Otherwise, unanticipated persons may arrive at the meeting place wishing to join the activity. </a:t>
            </a:r>
            <a:endParaRPr dirty="0"/>
          </a:p>
          <a:p>
            <a:pPr marL="742950" lvl="1" indent="-285750" algn="l" rtl="0">
              <a:spcBef>
                <a:spcPts val="1000"/>
              </a:spcBef>
              <a:spcAft>
                <a:spcPts val="0"/>
              </a:spcAft>
              <a:buSzPts val="2300"/>
              <a:buChar char="•"/>
            </a:pPr>
            <a:r>
              <a:rPr lang="en-US" dirty="0"/>
              <a:t>Expected activity expenses, including entrance fees, lodging, permit costs, meals, tolls, transportation (including driver reimbursement recommendation). </a:t>
            </a:r>
            <a:endParaRPr dirty="0"/>
          </a:p>
          <a:p>
            <a:pPr marL="742950" lvl="1" indent="-285750" algn="l" rtl="0">
              <a:spcBef>
                <a:spcPts val="1000"/>
              </a:spcBef>
              <a:spcAft>
                <a:spcPts val="0"/>
              </a:spcAft>
              <a:buSzPts val="2300"/>
              <a:buChar char="•"/>
            </a:pPr>
            <a:r>
              <a:rPr lang="en-US" dirty="0"/>
              <a:t>Explain TATC's policy on participation by minors. If minors are to be permitted on the activity, explain guidelines to the parents, or sponsor, and send them a copy of the TATC Education Handout "TATC Guidelines for Activity Participation by Minors" attached at the end of this Guide. </a:t>
            </a:r>
            <a:endParaRPr dirty="0"/>
          </a:p>
          <a:p>
            <a:pPr marL="742950" lvl="1" indent="-285750" algn="l" rtl="0">
              <a:spcBef>
                <a:spcPts val="1000"/>
              </a:spcBef>
              <a:spcAft>
                <a:spcPts val="0"/>
              </a:spcAft>
              <a:buSzPts val="2300"/>
              <a:buChar char="•"/>
            </a:pPr>
            <a:r>
              <a:rPr lang="en-US" dirty="0"/>
              <a:t>Inclement weather plan. </a:t>
            </a:r>
            <a:endParaRPr dirty="0"/>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1704</Words>
  <Application>Microsoft Office PowerPoint</Application>
  <PresentationFormat>Widescreen</PresentationFormat>
  <Paragraphs>170</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Garamond</vt:lpstr>
      <vt:lpstr>Calibri</vt:lpstr>
      <vt:lpstr>Arial Narrow</vt:lpstr>
      <vt:lpstr>Organic</vt:lpstr>
      <vt:lpstr>Leading Local TATC Activities</vt:lpstr>
      <vt:lpstr>Introduction</vt:lpstr>
      <vt:lpstr>High Level Activity Leader Skill Set - </vt:lpstr>
      <vt:lpstr>The Basics</vt:lpstr>
      <vt:lpstr>A. Pre-activity Planning and Organization </vt:lpstr>
      <vt:lpstr>A. Pre-activity Planning and Organization (cont.) </vt:lpstr>
      <vt:lpstr>A. Pre-activity Planning and Organization (cont.) </vt:lpstr>
      <vt:lpstr>B. How to get the word out</vt:lpstr>
      <vt:lpstr>B. How to get the word out (cont.)</vt:lpstr>
      <vt:lpstr>B. How to get the word out (cont.)</vt:lpstr>
      <vt:lpstr>C. If special skills or equipment are needed </vt:lpstr>
      <vt:lpstr>D. Running the event</vt:lpstr>
      <vt:lpstr>D. Running the event (cont.)</vt:lpstr>
      <vt:lpstr>D. Running the event (cont.)</vt:lpstr>
      <vt:lpstr>E. Activity Conclusion</vt:lpstr>
      <vt:lpstr>Types of Activities</vt:lpstr>
      <vt:lpstr>Local Activity Suggestions</vt:lpstr>
      <vt:lpstr>References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Local TATC Activities</dc:title>
  <dc:creator>Andy Grayson</dc:creator>
  <cp:lastModifiedBy>Andy Grayson</cp:lastModifiedBy>
  <cp:revision>3</cp:revision>
  <dcterms:created xsi:type="dcterms:W3CDTF">2022-06-15T13:29:44Z</dcterms:created>
  <dcterms:modified xsi:type="dcterms:W3CDTF">2022-07-13T14:14:35Z</dcterms:modified>
</cp:coreProperties>
</file>